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64" r:id="rId2"/>
    <p:sldId id="262" r:id="rId3"/>
    <p:sldId id="261" r:id="rId4"/>
    <p:sldId id="257" r:id="rId5"/>
    <p:sldId id="256" r:id="rId6"/>
    <p:sldId id="258" r:id="rId7"/>
    <p:sldId id="260" r:id="rId8"/>
    <p:sldId id="266" r:id="rId9"/>
    <p:sldId id="265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096"/>
    <a:srgbClr val="0B037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Всего поступило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647 обращений </a:t>
            </a:r>
            <a:endParaRPr lang="ru-RU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30349136834258"/>
          <c:y val="9.1284098803993963E-2"/>
          <c:w val="0.96547256245747071"/>
          <c:h val="0.46054044189048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4B3096"/>
              </a:solidFill>
            </a:ln>
          </c:spPr>
          <c:invertIfNegative val="0"/>
          <c:cat>
            <c:strRef>
              <c:f>Лист1!$A$2:$A$27</c:f>
              <c:strCache>
                <c:ptCount val="26"/>
                <c:pt idx="0">
                  <c:v>Алменевский МО</c:v>
                </c:pt>
                <c:pt idx="1">
                  <c:v>Белозерский МО</c:v>
                </c:pt>
                <c:pt idx="2">
                  <c:v>Варгашинский МО</c:v>
                </c:pt>
                <c:pt idx="3">
                  <c:v>Далматовский МО</c:v>
                </c:pt>
                <c:pt idx="4">
                  <c:v>Звериноголовский МО</c:v>
                </c:pt>
                <c:pt idx="5">
                  <c:v>Каргапольский МО</c:v>
                </c:pt>
                <c:pt idx="6">
                  <c:v>Катайский МО</c:v>
                </c:pt>
                <c:pt idx="7">
                  <c:v>Кетовский МО </c:v>
                </c:pt>
                <c:pt idx="8">
                  <c:v>Куртамышский МО</c:v>
                </c:pt>
                <c:pt idx="9">
                  <c:v>Лебяжьевский МО </c:v>
                </c:pt>
                <c:pt idx="10">
                  <c:v>Макушинский МО</c:v>
                </c:pt>
                <c:pt idx="11">
                  <c:v>Мишкинский МО</c:v>
                </c:pt>
                <c:pt idx="12">
                  <c:v>Мокроусовский МО </c:v>
                </c:pt>
                <c:pt idx="13">
                  <c:v>Петуховский МО</c:v>
                </c:pt>
                <c:pt idx="14">
                  <c:v>Половинский МО </c:v>
                </c:pt>
                <c:pt idx="15">
                  <c:v>Притобольный МО</c:v>
                </c:pt>
                <c:pt idx="16">
                  <c:v>Сафакулевский МО</c:v>
                </c:pt>
                <c:pt idx="17">
                  <c:v>Целинный МО</c:v>
                </c:pt>
                <c:pt idx="18">
                  <c:v>Частоозерский МО</c:v>
                </c:pt>
                <c:pt idx="19">
                  <c:v>Шадринский МО </c:v>
                </c:pt>
                <c:pt idx="20">
                  <c:v>г.Шадринск</c:v>
                </c:pt>
                <c:pt idx="21">
                  <c:v>Шатровский МО</c:v>
                </c:pt>
                <c:pt idx="22">
                  <c:v>Шумихинский МО</c:v>
                </c:pt>
                <c:pt idx="23">
                  <c:v>ЩучанскийМО </c:v>
                </c:pt>
                <c:pt idx="24">
                  <c:v>Юргамышсский МО</c:v>
                </c:pt>
                <c:pt idx="25">
                  <c:v>Курган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3</c:v>
                </c:pt>
                <c:pt idx="5">
                  <c:v>4</c:v>
                </c:pt>
                <c:pt idx="6">
                  <c:v>7</c:v>
                </c:pt>
                <c:pt idx="7">
                  <c:v>22</c:v>
                </c:pt>
                <c:pt idx="8">
                  <c:v>12</c:v>
                </c:pt>
                <c:pt idx="9">
                  <c:v>5</c:v>
                </c:pt>
                <c:pt idx="10">
                  <c:v>17</c:v>
                </c:pt>
                <c:pt idx="11">
                  <c:v>2</c:v>
                </c:pt>
                <c:pt idx="12">
                  <c:v>9</c:v>
                </c:pt>
                <c:pt idx="13">
                  <c:v>9</c:v>
                </c:pt>
                <c:pt idx="14">
                  <c:v>10</c:v>
                </c:pt>
                <c:pt idx="15">
                  <c:v>6</c:v>
                </c:pt>
                <c:pt idx="16">
                  <c:v>4</c:v>
                </c:pt>
                <c:pt idx="17">
                  <c:v>2</c:v>
                </c:pt>
                <c:pt idx="18">
                  <c:v>1</c:v>
                </c:pt>
                <c:pt idx="19">
                  <c:v>19</c:v>
                </c:pt>
                <c:pt idx="20">
                  <c:v>21</c:v>
                </c:pt>
                <c:pt idx="21">
                  <c:v>8</c:v>
                </c:pt>
                <c:pt idx="22">
                  <c:v>17</c:v>
                </c:pt>
                <c:pt idx="23">
                  <c:v>13</c:v>
                </c:pt>
                <c:pt idx="24">
                  <c:v>8</c:v>
                </c:pt>
                <c:pt idx="25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083072"/>
        <c:axId val="44084608"/>
      </c:barChart>
      <c:catAx>
        <c:axId val="44083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4084608"/>
        <c:crosses val="autoZero"/>
        <c:auto val="1"/>
        <c:lblAlgn val="ctr"/>
        <c:lblOffset val="100"/>
        <c:noMultiLvlLbl val="0"/>
      </c:catAx>
      <c:valAx>
        <c:axId val="440846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408307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rgbClr val="00206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</a:p>
        </c:rich>
      </c:tx>
      <c:layout>
        <c:manualLayout>
          <c:xMode val="edge"/>
          <c:yMode val="edge"/>
          <c:x val="0.33166491999576597"/>
          <c:y val="0"/>
        </c:manualLayout>
      </c:layout>
      <c:overlay val="0"/>
      <c:spPr>
        <a:noFill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3 квартал 2023 года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5"/>
            <c:bubble3D val="0"/>
            <c:explosion val="1"/>
          </c:dPt>
          <c:dPt>
            <c:idx val="8"/>
            <c:bubble3D val="0"/>
            <c:explosion val="1"/>
          </c:dPt>
          <c:cat>
            <c:strRef>
              <c:f>Лист1!$A$2:$A$15</c:f>
              <c:strCache>
                <c:ptCount val="14"/>
                <c:pt idx="0">
                  <c:v>Управление Президента РФ по работе с обращениями  </c:v>
                </c:pt>
                <c:pt idx="1">
                  <c:v>Аппарат полномочнного представителя Президента РФ В УФО</c:v>
                </c:pt>
                <c:pt idx="2">
                  <c:v>Аппарат Правительства РФ </c:v>
                </c:pt>
                <c:pt idx="3">
                  <c:v>Государственная Дума ФС РФ</c:v>
                </c:pt>
                <c:pt idx="4">
                  <c:v>Приемная Президента РФ </c:v>
                </c:pt>
                <c:pt idx="5">
                  <c:v>Министерство природных ресурсов и экологии РФ </c:v>
                </c:pt>
                <c:pt idx="6">
                  <c:v>Прокуратура Курганской области </c:v>
                </c:pt>
                <c:pt idx="7">
                  <c:v>Министерство здравохранения РФ </c:v>
                </c:pt>
                <c:pt idx="8">
                  <c:v>Фед. служба по надзору в сфере транспорта </c:v>
                </c:pt>
                <c:pt idx="9">
                  <c:v>Аппарат Государственной Думы ФС РФ</c:v>
                </c:pt>
                <c:pt idx="10">
                  <c:v>Прокуратура г.Кургана</c:v>
                </c:pt>
                <c:pt idx="11">
                  <c:v>Правительство ХМАО-Югра</c:v>
                </c:pt>
                <c:pt idx="12">
                  <c:v>Правительство Тюменской области</c:v>
                </c:pt>
                <c:pt idx="13">
                  <c:v>Другие органы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494</c:v>
                </c:pt>
                <c:pt idx="1">
                  <c:v>25</c:v>
                </c:pt>
                <c:pt idx="2">
                  <c:v>19</c:v>
                </c:pt>
                <c:pt idx="3">
                  <c:v>14</c:v>
                </c:pt>
                <c:pt idx="4">
                  <c:v>14</c:v>
                </c:pt>
                <c:pt idx="5">
                  <c:v>9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054478069467"/>
          <c:y val="6.591391161216005E-2"/>
          <c:w val="0.37727163001389485"/>
          <c:h val="0.93379957051555673"/>
        </c:manualLayout>
      </c:layout>
      <c:overlay val="0"/>
      <c:txPr>
        <a:bodyPr/>
        <a:lstStyle/>
        <a:p>
          <a:pPr>
            <a:defRPr sz="990" b="1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2"/>
        </a:solidFill>
      </c:spPr>
    </c:sideWall>
    <c:backWall>
      <c:thickness val="0"/>
      <c:spPr>
        <a:solidFill>
          <a:schemeClr val="bg2"/>
        </a:solidFill>
      </c:spPr>
    </c:backWall>
    <c:plotArea>
      <c:layout>
        <c:manualLayout>
          <c:layoutTarget val="inner"/>
          <c:xMode val="edge"/>
          <c:yMode val="edge"/>
          <c:x val="4.0914625255176439E-2"/>
          <c:y val="2.2767532002616994E-3"/>
          <c:w val="0.96610783027121605"/>
          <c:h val="0.594696939376668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Вопросы хоз. деятельности</c:v>
                </c:pt>
                <c:pt idx="2">
                  <c:v>Основы гос. управления</c:v>
                </c:pt>
                <c:pt idx="3">
                  <c:v>Соц. обеспечение </c:v>
                </c:pt>
                <c:pt idx="4">
                  <c:v>Здравоохранение,  спорт, туризм</c:v>
                </c:pt>
                <c:pt idx="5">
                  <c:v>Образование, наука и культура</c:v>
                </c:pt>
                <c:pt idx="6">
                  <c:v>Вопросы обороны (СВО)</c:v>
                </c:pt>
                <c:pt idx="7">
                  <c:v>Конституционный строй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340</c:v>
                </c:pt>
                <c:pt idx="1">
                  <c:v>323</c:v>
                </c:pt>
                <c:pt idx="2">
                  <c:v>191</c:v>
                </c:pt>
                <c:pt idx="3">
                  <c:v>117</c:v>
                </c:pt>
                <c:pt idx="4">
                  <c:v>84</c:v>
                </c:pt>
                <c:pt idx="5">
                  <c:v>68</c:v>
                </c:pt>
                <c:pt idx="6">
                  <c:v>35</c:v>
                </c:pt>
                <c:pt idx="7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Вопросы хоз. деятельности</c:v>
                </c:pt>
                <c:pt idx="2">
                  <c:v>Основы гос. управления</c:v>
                </c:pt>
                <c:pt idx="3">
                  <c:v>Соц. обеспечение </c:v>
                </c:pt>
                <c:pt idx="4">
                  <c:v>Здравоохранение,  спорт, туризм</c:v>
                </c:pt>
                <c:pt idx="5">
                  <c:v>Образование, наука и культура</c:v>
                </c:pt>
                <c:pt idx="6">
                  <c:v>Вопросы обороны (СВО)</c:v>
                </c:pt>
                <c:pt idx="7">
                  <c:v>Конституционный строй</c:v>
                </c:pt>
              </c:strCache>
            </c:strRef>
          </c:cat>
          <c:val>
            <c:numRef>
              <c:f>Лист1!$C$2:$C$9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Вопросы хоз. деятельности</c:v>
                </c:pt>
                <c:pt idx="2">
                  <c:v>Основы гос. управления</c:v>
                </c:pt>
                <c:pt idx="3">
                  <c:v>Соц. обеспечение </c:v>
                </c:pt>
                <c:pt idx="4">
                  <c:v>Здравоохранение,  спорт, туризм</c:v>
                </c:pt>
                <c:pt idx="5">
                  <c:v>Образование, наука и культура</c:v>
                </c:pt>
                <c:pt idx="6">
                  <c:v>Вопросы обороны (СВО)</c:v>
                </c:pt>
                <c:pt idx="7">
                  <c:v>Конституционный строй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175552"/>
        <c:axId val="65177472"/>
        <c:axId val="65635648"/>
      </c:bar3DChart>
      <c:catAx>
        <c:axId val="6517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5177472"/>
        <c:crosses val="autoZero"/>
        <c:auto val="1"/>
        <c:lblAlgn val="ctr"/>
        <c:lblOffset val="100"/>
        <c:noMultiLvlLbl val="0"/>
      </c:catAx>
      <c:valAx>
        <c:axId val="65177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5175552"/>
        <c:crossesAt val="1"/>
        <c:crossBetween val="between"/>
      </c:valAx>
      <c:serAx>
        <c:axId val="65635648"/>
        <c:scaling>
          <c:orientation val="minMax"/>
        </c:scaling>
        <c:delete val="1"/>
        <c:axPos val="b"/>
        <c:majorTickMark val="out"/>
        <c:minorTickMark val="none"/>
        <c:tickLblPos val="nextTo"/>
        <c:crossAx val="6517747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60055662365203E-2"/>
          <c:y val="0.15740348099037507"/>
          <c:w val="0.43225329012407282"/>
          <c:h val="0.7183927920371915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cat>
            <c:strRef>
              <c:f>Лист1!$A$2:$A$9</c:f>
              <c:strCache>
                <c:ptCount val="8"/>
                <c:pt idx="0">
                  <c:v>Адм. г. Кургана</c:v>
                </c:pt>
                <c:pt idx="1">
                  <c:v>ГУСЗН </c:v>
                </c:pt>
                <c:pt idx="2">
                  <c:v>ДЗО</c:v>
                </c:pt>
                <c:pt idx="3">
                  <c:v>ДОН</c:v>
                </c:pt>
                <c:pt idx="4">
                  <c:v>Адм. Кетовского МО</c:v>
                </c:pt>
                <c:pt idx="5">
                  <c:v>ДПР</c:v>
                </c:pt>
                <c:pt idx="6">
                  <c:v>ДЖКХ</c:v>
                </c:pt>
                <c:pt idx="7">
                  <c:v>Адм. г. Шадринска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287</c:v>
                </c:pt>
                <c:pt idx="1">
                  <c:v>139</c:v>
                </c:pt>
                <c:pt idx="2">
                  <c:v>71</c:v>
                </c:pt>
                <c:pt idx="3">
                  <c:v>43</c:v>
                </c:pt>
                <c:pt idx="4">
                  <c:v>35</c:v>
                </c:pt>
                <c:pt idx="5">
                  <c:v>28</c:v>
                </c:pt>
                <c:pt idx="6">
                  <c:v>27</c:v>
                </c:pt>
                <c:pt idx="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5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0.65918499639399764"/>
          <c:y val="5.6481791538029423E-2"/>
          <c:w val="0.33184707348900971"/>
          <c:h val="0.89291115541152699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98379022066686E-2"/>
          <c:y val="5.3279489911870682E-2"/>
          <c:w val="0.84131719646155334"/>
          <c:h val="0.6614605554663173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Общее кол-во поступивших обращений граждан</c:v>
                </c:pt>
                <c:pt idx="1">
                  <c:v>В электронной форме</c:v>
                </c:pt>
                <c:pt idx="2">
                  <c:v>На бумажном носителе </c:v>
                </c:pt>
                <c:pt idx="3">
                  <c:v>Общее кол-во устных обращений граждан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4049</c:v>
                </c:pt>
                <c:pt idx="1">
                  <c:v>2774</c:v>
                </c:pt>
                <c:pt idx="2">
                  <c:v>1275</c:v>
                </c:pt>
                <c:pt idx="3">
                  <c:v>1120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Общее кол-во поступивших обращений граждан</c:v>
                </c:pt>
                <c:pt idx="1">
                  <c:v>В электронной форме</c:v>
                </c:pt>
                <c:pt idx="2">
                  <c:v>На бумажном носителе </c:v>
                </c:pt>
                <c:pt idx="3">
                  <c:v>Общее кол-во устных обращений граждан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4358</c:v>
                </c:pt>
                <c:pt idx="1">
                  <c:v>3201</c:v>
                </c:pt>
                <c:pt idx="2">
                  <c:v>1157</c:v>
                </c:pt>
                <c:pt idx="3">
                  <c:v>1103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Общее кол-во поступивших обращений граждан</c:v>
                </c:pt>
                <c:pt idx="1">
                  <c:v>В электронной форме</c:v>
                </c:pt>
                <c:pt idx="2">
                  <c:v>На бумажном носителе </c:v>
                </c:pt>
                <c:pt idx="3">
                  <c:v>Общее кол-во устных обращений граждан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07776"/>
        <c:axId val="57719424"/>
        <c:axId val="65635200"/>
      </c:bar3DChart>
      <c:catAx>
        <c:axId val="10507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7719424"/>
        <c:crosses val="autoZero"/>
        <c:auto val="1"/>
        <c:lblAlgn val="ctr"/>
        <c:lblOffset val="100"/>
        <c:noMultiLvlLbl val="0"/>
      </c:catAx>
      <c:valAx>
        <c:axId val="577194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507776"/>
        <c:crosses val="autoZero"/>
        <c:crossBetween val="between"/>
      </c:valAx>
      <c:serAx>
        <c:axId val="65635200"/>
        <c:scaling>
          <c:orientation val="minMax"/>
        </c:scaling>
        <c:delete val="0"/>
        <c:axPos val="b"/>
        <c:majorTickMark val="out"/>
        <c:minorTickMark val="none"/>
        <c:tickLblPos val="nextTo"/>
        <c:crossAx val="57719424"/>
        <c:crosses val="autoZero"/>
      </c:serAx>
    </c:plotArea>
    <c:legend>
      <c:legendPos val="r"/>
      <c:layout>
        <c:manualLayout>
          <c:xMode val="edge"/>
          <c:yMode val="edge"/>
          <c:x val="0.15677857976086323"/>
          <c:y val="0.86547106107584171"/>
          <c:w val="0.58704858073296395"/>
          <c:h val="0.122091585812787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0.08429</cdr:x>
      <cdr:y>0.32895</cdr:y>
    </cdr:from>
    <cdr:to>
      <cdr:x>0.14986</cdr:x>
      <cdr:y>0.3861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55576" y="1800200"/>
          <a:ext cx="587802" cy="3127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25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0.28917</cdr:x>
      <cdr:y>0.09211</cdr:y>
    </cdr:from>
    <cdr:to>
      <cdr:x>0.33267</cdr:x>
      <cdr:y>0.16354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592288" y="504056"/>
          <a:ext cx="389956" cy="390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0.22084</cdr:x>
      <cdr:y>0.11842</cdr:y>
    </cdr:from>
    <cdr:to>
      <cdr:x>0.26904</cdr:x>
      <cdr:y>0.19097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1979712" y="648072"/>
          <a:ext cx="432088" cy="397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0.19674</cdr:x>
      <cdr:y>0.13158</cdr:y>
    </cdr:from>
    <cdr:to>
      <cdr:x>0.25297</cdr:x>
      <cdr:y>0.21729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1763688" y="720080"/>
          <a:ext cx="504073" cy="469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0.18068</cdr:x>
      <cdr:y>0.15789</cdr:y>
    </cdr:from>
    <cdr:to>
      <cdr:x>0.22481</cdr:x>
      <cdr:y>0.26316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1619672" y="864096"/>
          <a:ext cx="395603" cy="576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14</a:t>
          </a:r>
        </a:p>
        <a:p xmlns:a="http://schemas.openxmlformats.org/drawingml/2006/main">
          <a:pPr algn="ctr"/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0.14051</cdr:x>
      <cdr:y>0.19737</cdr:y>
    </cdr:from>
    <cdr:to>
      <cdr:x>0.2007</cdr:x>
      <cdr:y>0.28309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1259632" y="1080120"/>
          <a:ext cx="539573" cy="469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14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0.11642</cdr:x>
      <cdr:y>0.25</cdr:y>
    </cdr:from>
    <cdr:to>
      <cdr:x>0.16461</cdr:x>
      <cdr:y>0.32143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1043608" y="1368152"/>
          <a:ext cx="431998" cy="390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19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0.38149</cdr:x>
      <cdr:y>0.61842</cdr:y>
    </cdr:from>
    <cdr:to>
      <cdr:x>0.44706</cdr:x>
      <cdr:y>0.67557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419872" y="3384376"/>
          <a:ext cx="587802" cy="312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494</a:t>
          </a:r>
        </a:p>
        <a:p xmlns:a="http://schemas.openxmlformats.org/drawingml/2006/main">
          <a:pPr algn="ctr"/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0.27707</cdr:x>
      <cdr:y>0.09211</cdr:y>
    </cdr:from>
    <cdr:to>
      <cdr:x>0.33691</cdr:x>
      <cdr:y>0.179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483768" y="504056"/>
          <a:ext cx="536494" cy="47552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0.0678</cdr:x>
      <cdr:y>0.02817</cdr:y>
    </cdr:from>
    <cdr:to>
      <cdr:x>0.4322</cdr:x>
      <cdr:y>0.08451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6064" y="144016"/>
          <a:ext cx="309634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За </a:t>
          </a:r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4 </a:t>
          </a:r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квартал 2023 года</a:t>
          </a:r>
          <a:endParaRPr lang="ru-RU" sz="18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0.0339</cdr:x>
      <cdr:y>0.40845</cdr:y>
    </cdr:from>
    <cdr:to>
      <cdr:x>0.09322</cdr:x>
      <cdr:y>0.46479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8032" y="2088232"/>
          <a:ext cx="504038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43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0.17797</cdr:x>
      <cdr:y>0.77465</cdr:y>
    </cdr:from>
    <cdr:to>
      <cdr:x>0.23729</cdr:x>
      <cdr:y>0.83099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512168" y="3960440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139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0.04237</cdr:x>
      <cdr:y>0.56338</cdr:y>
    </cdr:from>
    <cdr:to>
      <cdr:x>0.10169</cdr:x>
      <cdr:y>0.61972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60040" y="2880320"/>
          <a:ext cx="504038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71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0.38136</cdr:x>
      <cdr:y>0.42254</cdr:y>
    </cdr:from>
    <cdr:to>
      <cdr:x>0.44068</cdr:x>
      <cdr:y>0.47887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240360" y="2160240"/>
          <a:ext cx="504039" cy="287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287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0.11017</cdr:x>
      <cdr:y>0.22535</cdr:y>
    </cdr:from>
    <cdr:to>
      <cdr:x>0.16949</cdr:x>
      <cdr:y>0.28169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36104" y="1152128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28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0.10169</cdr:x>
      <cdr:y>0.23944</cdr:y>
    </cdr:from>
    <cdr:to>
      <cdr:x>0.16101</cdr:x>
      <cdr:y>0.29578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864096" y="1224136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0.15254</cdr:x>
      <cdr:y>0.1831</cdr:y>
    </cdr:from>
    <cdr:to>
      <cdr:x>0.21186</cdr:x>
      <cdr:y>0.23944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1296144" y="936104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27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0.20339</cdr:x>
      <cdr:y>0.16901</cdr:y>
    </cdr:from>
    <cdr:to>
      <cdr:x>0.26272</cdr:x>
      <cdr:y>0.22535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728192" y="864096"/>
          <a:ext cx="504123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25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0.05932</cdr:x>
      <cdr:y>0.30986</cdr:y>
    </cdr:from>
    <cdr:to>
      <cdr:x>0.11865</cdr:x>
      <cdr:y>0.3662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504056" y="1584176"/>
          <a:ext cx="504124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</a:t>
          </a:r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12585-7DF6-41C6-82C0-95EBB45E32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F27B-C7F7-40A5-A887-1A3A4AE55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4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218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350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8481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5612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F12D187-FEA2-4F37-9281-71A2554C3DBE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6138" y="882650"/>
            <a:ext cx="5799137" cy="4351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49005" y="5513077"/>
            <a:ext cx="5995173" cy="522354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7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4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01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5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DCAD-E907-4795-97CF-A17B8BBC55C7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2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59" y="-107848"/>
            <a:ext cx="9166460" cy="697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8588" y="1811338"/>
            <a:ext cx="8308975" cy="258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840" tIns="39600" rIns="78840" bIns="39600"/>
          <a:lstStyle/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300" b="1">
                <a:solidFill>
                  <a:srgbClr val="000080"/>
                </a:solidFill>
                <a:cs typeface="DejaVu Sans" pitchFamily="34" charset="0"/>
              </a:rPr>
              <a:t> </a:t>
            </a:r>
          </a:p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300" b="1">
                <a:solidFill>
                  <a:srgbClr val="000080"/>
                </a:solidFill>
                <a:cs typeface="DejaVu Sans" pitchFamily="34" charset="0"/>
              </a:rPr>
              <a:t>                                                                      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62075" y="-39688"/>
            <a:ext cx="5842000" cy="30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31775"/>
            <a:ext cx="10604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200025" y="2169497"/>
            <a:ext cx="7737834" cy="18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280" tIns="39960" rIns="80280" bIns="3996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 обращениях граждан, поступивших в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Правительство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Курганской области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квартал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343981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009" y="260648"/>
            <a:ext cx="8443973" cy="72008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поступивших в Правительство Курганской области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квартал 2023 года в Правительство Курганской области поступило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1219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граждан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2205" y="2499451"/>
            <a:ext cx="3621763" cy="870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 электронном виде поступило 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939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744" y="2499451"/>
            <a:ext cx="391768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письменной форме 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бумажном носителе)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поступило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77072"/>
            <a:ext cx="4032448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содержали просьбу о личном приеме </a:t>
            </a:r>
            <a:endParaRPr lang="ru-RU" sz="17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Губернатора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Курганской области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3710" y="4086393"/>
            <a:ext cx="4205719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Устно обратились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335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445224"/>
            <a:ext cx="871296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поступившие обращения граждан рассмотрены в соответствии с требованиями законодательства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B0373"/>
                </a:solidFill>
                <a:latin typeface="Arial" pitchFamily="34" charset="0"/>
                <a:cs typeface="Arial" pitchFamily="34" charset="0"/>
              </a:rPr>
              <a:t>Информация об устных обращениях граждан, поступивших в Правительство Курганской области за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7431" y="1567183"/>
            <a:ext cx="511256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Количество устных поручений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- 335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03268"/>
            <a:ext cx="1440160" cy="14554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Сфера ЖКХ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395806"/>
            <a:ext cx="2304256" cy="1246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Социальная и материальная помощь «погорельцам» </a:t>
            </a: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3603268"/>
            <a:ext cx="2016224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Газоснабжение населенных пунктов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5395805"/>
            <a:ext cx="1944216" cy="12465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Социальные выплаты участникам СВО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423247"/>
            <a:ext cx="3312368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Тематика устных обращений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517148" y="3815783"/>
            <a:ext cx="1758708" cy="156718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491882" y="3815783"/>
            <a:ext cx="360038" cy="159627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3"/>
          </p:cNvCxnSpPr>
          <p:nvPr/>
        </p:nvCxnSpPr>
        <p:spPr>
          <a:xfrm flipH="1">
            <a:off x="1691680" y="3815783"/>
            <a:ext cx="1080120" cy="51521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72100" y="3815783"/>
            <a:ext cx="1692188" cy="1554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низ 27"/>
          <p:cNvSpPr/>
          <p:nvPr/>
        </p:nvSpPr>
        <p:spPr>
          <a:xfrm>
            <a:off x="4459876" y="2571019"/>
            <a:ext cx="327678" cy="781698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52020" y="5419613"/>
            <a:ext cx="2124236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(о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записи на личный прием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о закрытии почтовых отделений, об уборке снега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т.д.)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076056" y="3815783"/>
            <a:ext cx="396044" cy="160187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020272" y="5417657"/>
            <a:ext cx="1800200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Транспортное обслуживание населения</a:t>
            </a:r>
          </a:p>
        </p:txBody>
      </p:sp>
      <p:cxnSp>
        <p:nvCxnSpPr>
          <p:cNvPr id="36" name="Прямая со стрелкой 35"/>
          <p:cNvCxnSpPr>
            <a:endCxn id="7" idx="1"/>
          </p:cNvCxnSpPr>
          <p:nvPr/>
        </p:nvCxnSpPr>
        <p:spPr>
          <a:xfrm>
            <a:off x="5868144" y="3783287"/>
            <a:ext cx="936104" cy="432341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обращениях, поступивших в муниципальные образования Курганской области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581168"/>
              </p:ext>
            </p:extLst>
          </p:nvPr>
        </p:nvGraphicFramePr>
        <p:xfrm>
          <a:off x="0" y="1484784"/>
          <a:ext cx="8928992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7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640960" cy="86409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 поступивших из вышестоящих органов исполнительной власти РФ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иных органов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2996952"/>
            <a:ext cx="3952528" cy="34563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39572909"/>
              </p:ext>
            </p:extLst>
          </p:nvPr>
        </p:nvGraphicFramePr>
        <p:xfrm>
          <a:off x="0" y="1124744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8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0811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тематике поступивших обращений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(наибольшее количество обращений)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146322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6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93610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направлении поступивших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 в органы исполнительной власти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Курганской области 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компетенции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28514202"/>
              </p:ext>
            </p:extLst>
          </p:nvPr>
        </p:nvGraphicFramePr>
        <p:xfrm>
          <a:off x="395536" y="1268760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4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009" y="260648"/>
            <a:ext cx="8443973" cy="72008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поступивших в Правительство Курганской области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 в Правительство Курганской области поступило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4358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граждан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2205" y="2499451"/>
            <a:ext cx="3621763" cy="870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 электронном виде поступило 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3201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744" y="2499451"/>
            <a:ext cx="391768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письменной форме 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бумажном носителе)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поступило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1157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77072"/>
            <a:ext cx="4032448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786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содержали просьбу о личном приеме </a:t>
            </a:r>
            <a:endParaRPr lang="ru-RU" sz="17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Губернатора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Курганской области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3710" y="4086393"/>
            <a:ext cx="4205719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Устно обратились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1103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445224"/>
            <a:ext cx="871296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поступившие обращения граждан рассмотрены в соответствии с требованиями законодательства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Сравнительный анализ информации об обращениях граждан, поступивших в Правительство Курганской области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2022-2023 годы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6964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33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299</Words>
  <Application>Microsoft Office PowerPoint</Application>
  <PresentationFormat>Экран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Информация об обращениях граждан, поступивших в Правительство Курганской области за 4 квартал 2023 года</vt:lpstr>
      <vt:lpstr>Информация об устных обращениях граждан, поступивших в Правительство Курганской области за 4 квартал 2023 года</vt:lpstr>
      <vt:lpstr>Информация об обращениях, поступивших в муниципальные образования Курганской области</vt:lpstr>
      <vt:lpstr>Информация об обращениях граждан,  поступивших из вышестоящих органов исполнительной власти РФ  и иных органов </vt:lpstr>
      <vt:lpstr>Информация о тематике поступивших обращений  (наибольшее количество обращений)</vt:lpstr>
      <vt:lpstr>Информация о направлении поступивших обращений граждан в органы исполнительной власти Курганской области по компетенции</vt:lpstr>
      <vt:lpstr>Информация об обращениях граждан, поступивших в Правительство Курганской области за 2023 года</vt:lpstr>
      <vt:lpstr>Сравнительный анализ информации об обращениях граждан, поступивших в Правительство Курганской области  за 2022-2023 годы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А. Екимова</dc:creator>
  <cp:lastModifiedBy>Ольга А. Екимова</cp:lastModifiedBy>
  <cp:revision>58</cp:revision>
  <cp:lastPrinted>2024-01-18T10:14:01Z</cp:lastPrinted>
  <dcterms:created xsi:type="dcterms:W3CDTF">2023-05-16T11:07:57Z</dcterms:created>
  <dcterms:modified xsi:type="dcterms:W3CDTF">2024-01-18T10:45:41Z</dcterms:modified>
</cp:coreProperties>
</file>