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9"/>
  </p:notesMasterIdLst>
  <p:sldIdLst>
    <p:sldId id="264" r:id="rId2"/>
    <p:sldId id="262" r:id="rId3"/>
    <p:sldId id="261" r:id="rId4"/>
    <p:sldId id="257" r:id="rId5"/>
    <p:sldId id="256" r:id="rId6"/>
    <p:sldId id="258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0373"/>
    <a:srgbClr val="4B3096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pPr>
            <a:r>
              <a:rPr lang="ru-RU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Всего поступило </a:t>
            </a:r>
            <a:r>
              <a:rPr lang="ru-RU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613 </a:t>
            </a:r>
            <a:r>
              <a:rPr lang="ru-RU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обращений </a:t>
            </a:r>
            <a:endParaRPr lang="ru-RU" sz="1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930349136834258"/>
          <c:y val="9.1284098803993963E-2"/>
          <c:w val="0.96547256245747071"/>
          <c:h val="0.460540441890488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c:spPr>
          <c:invertIfNegative val="0"/>
          <c:cat>
            <c:strRef>
              <c:f>Лист1!$A$2:$A$27</c:f>
              <c:strCache>
                <c:ptCount val="26"/>
                <c:pt idx="0">
                  <c:v>Алменевский МО</c:v>
                </c:pt>
                <c:pt idx="1">
                  <c:v>Белозерский МО</c:v>
                </c:pt>
                <c:pt idx="2">
                  <c:v>Варгашинский МО</c:v>
                </c:pt>
                <c:pt idx="3">
                  <c:v>Далматовский МО</c:v>
                </c:pt>
                <c:pt idx="4">
                  <c:v>Звериноголовский МО</c:v>
                </c:pt>
                <c:pt idx="5">
                  <c:v>Каргапольский МО</c:v>
                </c:pt>
                <c:pt idx="6">
                  <c:v>Катайский МО</c:v>
                </c:pt>
                <c:pt idx="7">
                  <c:v>Кетовский МО </c:v>
                </c:pt>
                <c:pt idx="8">
                  <c:v>Куртамышский МО</c:v>
                </c:pt>
                <c:pt idx="9">
                  <c:v>Лебяжьевский МО </c:v>
                </c:pt>
                <c:pt idx="10">
                  <c:v>Макушинский МО</c:v>
                </c:pt>
                <c:pt idx="11">
                  <c:v>Мишкинский МО</c:v>
                </c:pt>
                <c:pt idx="12">
                  <c:v>Мокроусовский МО </c:v>
                </c:pt>
                <c:pt idx="13">
                  <c:v>Петуховский МО</c:v>
                </c:pt>
                <c:pt idx="14">
                  <c:v>Половинский МО </c:v>
                </c:pt>
                <c:pt idx="15">
                  <c:v>Притобольный МО</c:v>
                </c:pt>
                <c:pt idx="16">
                  <c:v>Сафакулевский МО</c:v>
                </c:pt>
                <c:pt idx="17">
                  <c:v>Целинный МО</c:v>
                </c:pt>
                <c:pt idx="18">
                  <c:v>Частоозерский МО</c:v>
                </c:pt>
                <c:pt idx="19">
                  <c:v>Шадринский МО </c:v>
                </c:pt>
                <c:pt idx="20">
                  <c:v>г.Шадринск</c:v>
                </c:pt>
                <c:pt idx="21">
                  <c:v>Шатровский МО</c:v>
                </c:pt>
                <c:pt idx="22">
                  <c:v>Шумихинский МО</c:v>
                </c:pt>
                <c:pt idx="23">
                  <c:v>ЩучанскийМО </c:v>
                </c:pt>
                <c:pt idx="24">
                  <c:v>Юргамышсский МО</c:v>
                </c:pt>
                <c:pt idx="25">
                  <c:v>Курган</c:v>
                </c:pt>
              </c:strCache>
            </c:strRef>
          </c:cat>
          <c:val>
            <c:numRef>
              <c:f>Лист1!$B$2:$B$27</c:f>
              <c:numCache>
                <c:formatCode>General</c:formatCode>
                <c:ptCount val="26"/>
                <c:pt idx="0">
                  <c:v>1</c:v>
                </c:pt>
                <c:pt idx="1">
                  <c:v>2</c:v>
                </c:pt>
                <c:pt idx="2">
                  <c:v>13</c:v>
                </c:pt>
                <c:pt idx="3">
                  <c:v>4</c:v>
                </c:pt>
                <c:pt idx="4">
                  <c:v>2</c:v>
                </c:pt>
                <c:pt idx="5">
                  <c:v>6</c:v>
                </c:pt>
                <c:pt idx="6">
                  <c:v>9</c:v>
                </c:pt>
                <c:pt idx="7">
                  <c:v>30</c:v>
                </c:pt>
                <c:pt idx="8">
                  <c:v>13</c:v>
                </c:pt>
                <c:pt idx="9">
                  <c:v>6</c:v>
                </c:pt>
                <c:pt idx="10">
                  <c:v>7</c:v>
                </c:pt>
                <c:pt idx="11">
                  <c:v>6</c:v>
                </c:pt>
                <c:pt idx="12">
                  <c:v>4</c:v>
                </c:pt>
                <c:pt idx="13">
                  <c:v>8</c:v>
                </c:pt>
                <c:pt idx="14">
                  <c:v>5</c:v>
                </c:pt>
                <c:pt idx="15">
                  <c:v>1</c:v>
                </c:pt>
                <c:pt idx="16">
                  <c:v>4</c:v>
                </c:pt>
                <c:pt idx="17">
                  <c:v>3</c:v>
                </c:pt>
                <c:pt idx="18">
                  <c:v>0</c:v>
                </c:pt>
                <c:pt idx="19">
                  <c:v>12</c:v>
                </c:pt>
                <c:pt idx="20">
                  <c:v>40</c:v>
                </c:pt>
                <c:pt idx="21">
                  <c:v>3</c:v>
                </c:pt>
                <c:pt idx="22">
                  <c:v>13</c:v>
                </c:pt>
                <c:pt idx="23">
                  <c:v>4</c:v>
                </c:pt>
                <c:pt idx="24">
                  <c:v>12</c:v>
                </c:pt>
                <c:pt idx="25">
                  <c:v>411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354112"/>
        <c:axId val="59573760"/>
      </c:barChart>
      <c:catAx>
        <c:axId val="593541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59573760"/>
        <c:crosses val="autoZero"/>
        <c:auto val="1"/>
        <c:lblAlgn val="ctr"/>
        <c:lblOffset val="100"/>
        <c:noMultiLvlLbl val="0"/>
      </c:catAx>
      <c:valAx>
        <c:axId val="5957376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59354112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  <a:ln>
          <a:solidFill>
            <a:srgbClr val="002060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 </a:t>
            </a:r>
            <a:r>
              <a:rPr lang="ru-RU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ru-RU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квартал 2023 года</a:t>
            </a:r>
          </a:p>
        </c:rich>
      </c:tx>
      <c:layout>
        <c:manualLayout>
          <c:xMode val="edge"/>
          <c:yMode val="edge"/>
          <c:x val="0.33166491999576597"/>
          <c:y val="0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 3 квартал 2023 года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Pt>
            <c:idx val="8"/>
            <c:bubble3D val="0"/>
            <c:explosion val="1"/>
          </c:dPt>
          <c:cat>
            <c:strRef>
              <c:f>Лист1!$A$2:$A$20</c:f>
              <c:strCache>
                <c:ptCount val="19"/>
                <c:pt idx="0">
                  <c:v>Управление Президента РФ по работе с обращениями  </c:v>
                </c:pt>
                <c:pt idx="1">
                  <c:v>Аппарат полномочнного представителя Президента РФ В УФО</c:v>
                </c:pt>
                <c:pt idx="2">
                  <c:v>Государственная Дума ФС РФ</c:v>
                </c:pt>
                <c:pt idx="3">
                  <c:v>Аппарат Правительства РФ </c:v>
                </c:pt>
                <c:pt idx="4">
                  <c:v>Министерство здравохранения РФ </c:v>
                </c:pt>
                <c:pt idx="5">
                  <c:v>Прокуратура г.Кургана</c:v>
                </c:pt>
                <c:pt idx="6">
                  <c:v>Приемная Президента РФ </c:v>
                </c:pt>
                <c:pt idx="7">
                  <c:v>Прокуратура г.Кургана</c:v>
                </c:pt>
                <c:pt idx="8">
                  <c:v>Прокуратура Курганской области </c:v>
                </c:pt>
                <c:pt idx="9">
                  <c:v>Аппарат Государственной Думы ФС РФ</c:v>
                </c:pt>
                <c:pt idx="10">
                  <c:v>Министерство по делам  ГО и ЧС </c:v>
                </c:pt>
                <c:pt idx="11">
                  <c:v>Министерство транспорта</c:v>
                </c:pt>
                <c:pt idx="12">
                  <c:v>Минпросвещениея России</c:v>
                </c:pt>
                <c:pt idx="13">
                  <c:v>Правительство Республики Башкортостан</c:v>
                </c:pt>
                <c:pt idx="14">
                  <c:v>Правительство Тюменской области</c:v>
                </c:pt>
                <c:pt idx="15">
                  <c:v>Приемная Президента РФ в Курганской области</c:v>
                </c:pt>
                <c:pt idx="16">
                  <c:v>Росмолодежь </c:v>
                </c:pt>
                <c:pt idx="17">
                  <c:v>Следственное управление Следственного Комитета РФ по Курганской области</c:v>
                </c:pt>
                <c:pt idx="18">
                  <c:v>Центр. Общ. Приемная "Единая Россия"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359</c:v>
                </c:pt>
                <c:pt idx="1">
                  <c:v>17</c:v>
                </c:pt>
                <c:pt idx="2">
                  <c:v>12</c:v>
                </c:pt>
                <c:pt idx="3">
                  <c:v>11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4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990" b="1" baseline="0">
                <a:latin typeface="Arial" pitchFamily="34" charset="0"/>
                <a:cs typeface="Arial" pitchFamily="34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990" b="1" baseline="0">
                <a:latin typeface="Arial" pitchFamily="34" charset="0"/>
                <a:cs typeface="Arial" pitchFamily="34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990" b="1" baseline="0">
                <a:latin typeface="Arial" pitchFamily="34" charset="0"/>
                <a:cs typeface="Arial" pitchFamily="34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990" b="1" baseline="0">
                <a:latin typeface="Arial" pitchFamily="34" charset="0"/>
                <a:cs typeface="Arial" pitchFamily="34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990" b="1" baseline="0">
                <a:latin typeface="Arial" pitchFamily="34" charset="0"/>
                <a:cs typeface="Arial" pitchFamily="34" charset="0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990" b="1" baseline="0">
                <a:latin typeface="Arial" pitchFamily="34" charset="0"/>
                <a:cs typeface="Arial" pitchFamily="34" charset="0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990" b="1" baseline="0">
                <a:latin typeface="Arial" pitchFamily="34" charset="0"/>
                <a:cs typeface="Arial" pitchFamily="34" charset="0"/>
              </a:defRPr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990" b="1" baseline="0">
                <a:latin typeface="Arial" pitchFamily="34" charset="0"/>
                <a:cs typeface="Arial" pitchFamily="34" charset="0"/>
              </a:defRPr>
            </a:pPr>
            <a:endParaRPr lang="ru-RU"/>
          </a:p>
        </c:txPr>
      </c:legendEntry>
      <c:legendEntry>
        <c:idx val="8"/>
        <c:txPr>
          <a:bodyPr/>
          <a:lstStyle/>
          <a:p>
            <a:pPr>
              <a:defRPr sz="990" b="1" baseline="0">
                <a:latin typeface="Arial" pitchFamily="34" charset="0"/>
                <a:cs typeface="Arial" pitchFamily="34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14054478069467"/>
          <c:y val="6.591391161216005E-2"/>
          <c:w val="0.37727163001389485"/>
          <c:h val="0.93379957051555673"/>
        </c:manualLayout>
      </c:layout>
      <c:overlay val="0"/>
      <c:txPr>
        <a:bodyPr/>
        <a:lstStyle/>
        <a:p>
          <a:pPr>
            <a:defRPr sz="990" b="1" baseline="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  <c:spPr>
        <a:solidFill>
          <a:schemeClr val="bg2"/>
        </a:solidFill>
      </c:spPr>
    </c:sideWall>
    <c:backWall>
      <c:thickness val="0"/>
      <c:spPr>
        <a:solidFill>
          <a:schemeClr val="bg2"/>
        </a:solidFill>
      </c:spPr>
    </c:backWall>
    <c:plotArea>
      <c:layout>
        <c:manualLayout>
          <c:layoutTarget val="inner"/>
          <c:xMode val="edge"/>
          <c:yMode val="edge"/>
          <c:x val="4.0914625255176439E-2"/>
          <c:y val="2.2767532002616994E-3"/>
          <c:w val="0.96610783027121605"/>
          <c:h val="0.5946969393766689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2060"/>
              </a:solidFill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cat>
            <c:strRef>
              <c:f>Лист1!$A$2:$A$9</c:f>
              <c:strCache>
                <c:ptCount val="8"/>
                <c:pt idx="0">
                  <c:v>Обеспечение жильем </c:v>
                </c:pt>
                <c:pt idx="1">
                  <c:v>Основы гос. управления</c:v>
                </c:pt>
                <c:pt idx="2">
                  <c:v>Вопросы хоз. деятельности</c:v>
                </c:pt>
                <c:pt idx="3">
                  <c:v>Соц. обеспечение </c:v>
                </c:pt>
                <c:pt idx="4">
                  <c:v>Природ. ресурсы, охрана природы</c:v>
                </c:pt>
                <c:pt idx="5">
                  <c:v>Здравоохранение,  спорт, туризм</c:v>
                </c:pt>
                <c:pt idx="6">
                  <c:v>Образование, наука и культура</c:v>
                </c:pt>
                <c:pt idx="7">
                  <c:v>Вопросы обороны (СВО)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256</c:v>
                </c:pt>
                <c:pt idx="1">
                  <c:v>221</c:v>
                </c:pt>
                <c:pt idx="2">
                  <c:v>221</c:v>
                </c:pt>
                <c:pt idx="3">
                  <c:v>161</c:v>
                </c:pt>
                <c:pt idx="4">
                  <c:v>92</c:v>
                </c:pt>
                <c:pt idx="5">
                  <c:v>73</c:v>
                </c:pt>
                <c:pt idx="6">
                  <c:v>55</c:v>
                </c:pt>
                <c:pt idx="7">
                  <c:v>57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Обеспечение жильем </c:v>
                </c:pt>
                <c:pt idx="1">
                  <c:v>Основы гос. управления</c:v>
                </c:pt>
                <c:pt idx="2">
                  <c:v>Вопросы хоз. деятельности</c:v>
                </c:pt>
                <c:pt idx="3">
                  <c:v>Соц. обеспечение </c:v>
                </c:pt>
                <c:pt idx="4">
                  <c:v>Природ. ресурсы, охрана природы</c:v>
                </c:pt>
                <c:pt idx="5">
                  <c:v>Здравоохранение,  спорт, туризм</c:v>
                </c:pt>
                <c:pt idx="6">
                  <c:v>Образование, наука и культура</c:v>
                </c:pt>
                <c:pt idx="7">
                  <c:v>Вопросы обороны (СВО)</c:v>
                </c:pt>
              </c:strCache>
            </c:strRef>
          </c:cat>
          <c:val>
            <c:numRef>
              <c:f>Лист1!$C$2:$C$9</c:f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Обеспечение жильем </c:v>
                </c:pt>
                <c:pt idx="1">
                  <c:v>Основы гос. управления</c:v>
                </c:pt>
                <c:pt idx="2">
                  <c:v>Вопросы хоз. деятельности</c:v>
                </c:pt>
                <c:pt idx="3">
                  <c:v>Соц. обеспечение </c:v>
                </c:pt>
                <c:pt idx="4">
                  <c:v>Природ. ресурсы, охрана природы</c:v>
                </c:pt>
                <c:pt idx="5">
                  <c:v>Здравоохранение,  спорт, туризм</c:v>
                </c:pt>
                <c:pt idx="6">
                  <c:v>Образование, наука и культура</c:v>
                </c:pt>
                <c:pt idx="7">
                  <c:v>Вопросы обороны (СВО)</c:v>
                </c:pt>
              </c:strCache>
            </c:strRef>
          </c:cat>
          <c:val>
            <c:numRef>
              <c:f>Лист1!$D$2:$D$9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2088704"/>
        <c:axId val="62090240"/>
        <c:axId val="49754112"/>
      </c:bar3DChart>
      <c:catAx>
        <c:axId val="620887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500" b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62090240"/>
        <c:crosses val="autoZero"/>
        <c:auto val="1"/>
        <c:lblAlgn val="ctr"/>
        <c:lblOffset val="100"/>
        <c:noMultiLvlLbl val="0"/>
      </c:catAx>
      <c:valAx>
        <c:axId val="6209024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62088704"/>
        <c:crossesAt val="1"/>
        <c:crossBetween val="between"/>
      </c:valAx>
      <c:serAx>
        <c:axId val="49754112"/>
        <c:scaling>
          <c:orientation val="minMax"/>
        </c:scaling>
        <c:delete val="1"/>
        <c:axPos val="b"/>
        <c:majorTickMark val="out"/>
        <c:minorTickMark val="none"/>
        <c:tickLblPos val="nextTo"/>
        <c:crossAx val="62090240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660055662365203E-2"/>
          <c:y val="0.15740348099037507"/>
          <c:w val="0.43225329012407282"/>
          <c:h val="0.7183927920371915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cat>
            <c:strRef>
              <c:f>Лист1!$A$2:$A$9</c:f>
              <c:strCache>
                <c:ptCount val="8"/>
                <c:pt idx="0">
                  <c:v>Адм. г. Кургана</c:v>
                </c:pt>
                <c:pt idx="1">
                  <c:v>ГУСЗН </c:v>
                </c:pt>
                <c:pt idx="2">
                  <c:v>ДПР</c:v>
                </c:pt>
                <c:pt idx="3">
                  <c:v>ДЗО</c:v>
                </c:pt>
                <c:pt idx="4">
                  <c:v>ДОН</c:v>
                </c:pt>
                <c:pt idx="5">
                  <c:v>ДЭР</c:v>
                </c:pt>
                <c:pt idx="6">
                  <c:v>Адм. Кетовского МО</c:v>
                </c:pt>
                <c:pt idx="7">
                  <c:v>ДЖКХ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167</c:v>
                </c:pt>
                <c:pt idx="1">
                  <c:v>142</c:v>
                </c:pt>
                <c:pt idx="2">
                  <c:v>126</c:v>
                </c:pt>
                <c:pt idx="3">
                  <c:v>76</c:v>
                </c:pt>
                <c:pt idx="4">
                  <c:v>39</c:v>
                </c:pt>
                <c:pt idx="5">
                  <c:v>32</c:v>
                </c:pt>
                <c:pt idx="6">
                  <c:v>29</c:v>
                </c:pt>
                <c:pt idx="7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effectLst>
          <a:glow rad="139700">
            <a:schemeClr val="accent5">
              <a:satMod val="175000"/>
              <a:alpha val="40000"/>
            </a:schemeClr>
          </a:glow>
        </a:effectLst>
      </c:spPr>
    </c:plotArea>
    <c:legend>
      <c:legendPos val="r"/>
      <c:layout>
        <c:manualLayout>
          <c:xMode val="edge"/>
          <c:yMode val="edge"/>
          <c:x val="0.52466604463910793"/>
          <c:y val="5.6481791538029423E-2"/>
          <c:w val="0.46636602524389947"/>
          <c:h val="0.89291115541152699"/>
        </c:manualLayout>
      </c:layout>
      <c:overlay val="0"/>
      <c:txPr>
        <a:bodyPr/>
        <a:lstStyle/>
        <a:p>
          <a:pPr>
            <a:defRPr sz="1200" b="1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0.06822</cdr:x>
      <cdr:y>0.39474</cdr:y>
    </cdr:from>
    <cdr:to>
      <cdr:x>0.13379</cdr:x>
      <cdr:y>0.45189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611560" y="2160240"/>
          <a:ext cx="587801" cy="31276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17</a:t>
          </a:r>
          <a:endParaRPr lang="ru-RU" sz="1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0.28917</cdr:x>
      <cdr:y>0.09211</cdr:y>
    </cdr:from>
    <cdr:to>
      <cdr:x>0.33267</cdr:x>
      <cdr:y>0.16354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2592288" y="504056"/>
          <a:ext cx="389956" cy="39090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sz="1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0.18871</cdr:x>
      <cdr:y>0.15789</cdr:y>
    </cdr:from>
    <cdr:to>
      <cdr:x>0.23691</cdr:x>
      <cdr:y>0.23044</cdr:y>
    </cdr:to>
    <cdr:sp macro="" textlink="">
      <cdr:nvSpPr>
        <cdr:cNvPr id="17" name="Прямоугольник 16"/>
        <cdr:cNvSpPr/>
      </cdr:nvSpPr>
      <cdr:spPr>
        <a:xfrm xmlns:a="http://schemas.openxmlformats.org/drawingml/2006/main">
          <a:off x="1691680" y="864096"/>
          <a:ext cx="432089" cy="3970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10</a:t>
          </a:r>
          <a:endParaRPr lang="ru-RU" sz="1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0.15658</cdr:x>
      <cdr:y>0.18421</cdr:y>
    </cdr:from>
    <cdr:to>
      <cdr:x>0.21281</cdr:x>
      <cdr:y>0.26992</cdr:y>
    </cdr:to>
    <cdr:sp macro="" textlink="">
      <cdr:nvSpPr>
        <cdr:cNvPr id="18" name="Прямоугольник 17"/>
        <cdr:cNvSpPr/>
      </cdr:nvSpPr>
      <cdr:spPr>
        <a:xfrm xmlns:a="http://schemas.openxmlformats.org/drawingml/2006/main">
          <a:off x="1403648" y="1008112"/>
          <a:ext cx="504074" cy="46905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10</a:t>
          </a:r>
          <a:endParaRPr lang="ru-RU" sz="1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0.14051</cdr:x>
      <cdr:y>0.22368</cdr:y>
    </cdr:from>
    <cdr:to>
      <cdr:x>0.18464</cdr:x>
      <cdr:y>0.32895</cdr:y>
    </cdr:to>
    <cdr:sp macro="" textlink="">
      <cdr:nvSpPr>
        <cdr:cNvPr id="20" name="Прямоугольник 19"/>
        <cdr:cNvSpPr/>
      </cdr:nvSpPr>
      <cdr:spPr>
        <a:xfrm xmlns:a="http://schemas.openxmlformats.org/drawingml/2006/main">
          <a:off x="1259632" y="1224136"/>
          <a:ext cx="395603" cy="57610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10</a:t>
          </a:r>
          <a:endParaRPr lang="ru-RU" sz="1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0.10838</cdr:x>
      <cdr:y>0.26316</cdr:y>
    </cdr:from>
    <cdr:to>
      <cdr:x>0.16857</cdr:x>
      <cdr:y>0.34888</cdr:y>
    </cdr:to>
    <cdr:sp macro="" textlink="">
      <cdr:nvSpPr>
        <cdr:cNvPr id="21" name="Прямоугольник 20"/>
        <cdr:cNvSpPr/>
      </cdr:nvSpPr>
      <cdr:spPr>
        <a:xfrm xmlns:a="http://schemas.openxmlformats.org/drawingml/2006/main">
          <a:off x="971600" y="1440160"/>
          <a:ext cx="539573" cy="4691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11</a:t>
          </a:r>
          <a:endParaRPr lang="ru-RU" sz="1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0.09232</cdr:x>
      <cdr:y>0.31579</cdr:y>
    </cdr:from>
    <cdr:to>
      <cdr:x>0.14051</cdr:x>
      <cdr:y>0.38722</cdr:y>
    </cdr:to>
    <cdr:sp macro="" textlink="">
      <cdr:nvSpPr>
        <cdr:cNvPr id="22" name="Прямоугольник 21"/>
        <cdr:cNvSpPr/>
      </cdr:nvSpPr>
      <cdr:spPr>
        <a:xfrm xmlns:a="http://schemas.openxmlformats.org/drawingml/2006/main">
          <a:off x="827584" y="1728192"/>
          <a:ext cx="431998" cy="39090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12</a:t>
          </a:r>
          <a:endParaRPr lang="ru-RU" sz="1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0.38952</cdr:x>
      <cdr:y>0.67105</cdr:y>
    </cdr:from>
    <cdr:to>
      <cdr:x>0.45509</cdr:x>
      <cdr:y>0.7282</cdr:y>
    </cdr:to>
    <cdr:sp macro="" textlink="">
      <cdr:nvSpPr>
        <cdr:cNvPr id="11" name="Прямоугольник 10"/>
        <cdr:cNvSpPr/>
      </cdr:nvSpPr>
      <cdr:spPr>
        <a:xfrm xmlns:a="http://schemas.openxmlformats.org/drawingml/2006/main">
          <a:off x="3491880" y="3672408"/>
          <a:ext cx="587802" cy="31275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359</a:t>
          </a:r>
          <a:endParaRPr lang="ru-RU" sz="1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0.0678</cdr:x>
      <cdr:y>0.02817</cdr:y>
    </cdr:from>
    <cdr:to>
      <cdr:x>0.4322</cdr:x>
      <cdr:y>0.08451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76064" y="144016"/>
          <a:ext cx="3096344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За </a:t>
          </a:r>
          <a:r>
            <a:rPr lang="ru-RU" sz="1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3 квартал </a:t>
          </a:r>
          <a:r>
            <a:rPr lang="ru-RU" sz="1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2023 года</a:t>
          </a:r>
          <a:endParaRPr lang="ru-RU" sz="1800" b="1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0.05085</cdr:x>
      <cdr:y>0.49296</cdr:y>
    </cdr:from>
    <cdr:to>
      <cdr:x>0.11017</cdr:x>
      <cdr:y>0.5493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2520280"/>
          <a:ext cx="504038" cy="28804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76</a:t>
          </a:r>
          <a:endParaRPr lang="ru-RU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0.34746</cdr:x>
      <cdr:y>0.67606</cdr:y>
    </cdr:from>
    <cdr:to>
      <cdr:x>0.40678</cdr:x>
      <cdr:y>0.7324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2952328" y="3456384"/>
          <a:ext cx="504039" cy="2880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142</a:t>
          </a:r>
          <a:endParaRPr lang="ru-RU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0.12712</cdr:x>
      <cdr:y>0.73239</cdr:y>
    </cdr:from>
    <cdr:to>
      <cdr:x>0.18644</cdr:x>
      <cdr:y>0.78873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1080120" y="3744416"/>
          <a:ext cx="504039" cy="2880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126</a:t>
          </a:r>
          <a:endParaRPr lang="ru-RU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0.33051</cdr:x>
      <cdr:y>0.28169</cdr:y>
    </cdr:from>
    <cdr:to>
      <cdr:x>0.38983</cdr:x>
      <cdr:y>0.33802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2808312" y="1440160"/>
          <a:ext cx="504039" cy="28799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167</a:t>
          </a:r>
          <a:endParaRPr lang="ru-RU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0.0678</cdr:x>
      <cdr:y>0.33803</cdr:y>
    </cdr:from>
    <cdr:to>
      <cdr:x>0.12712</cdr:x>
      <cdr:y>0.39437</cdr:y>
    </cdr:to>
    <cdr:sp macro="" textlink="">
      <cdr:nvSpPr>
        <cdr:cNvPr id="11" name="Прямоугольник 10"/>
        <cdr:cNvSpPr/>
      </cdr:nvSpPr>
      <cdr:spPr>
        <a:xfrm xmlns:a="http://schemas.openxmlformats.org/drawingml/2006/main">
          <a:off x="576064" y="1728192"/>
          <a:ext cx="504039" cy="2880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39</a:t>
          </a:r>
          <a:endParaRPr lang="ru-RU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0.10169</cdr:x>
      <cdr:y>0.25352</cdr:y>
    </cdr:from>
    <cdr:to>
      <cdr:x>0.16101</cdr:x>
      <cdr:y>0.30986</cdr:y>
    </cdr:to>
    <cdr:sp macro="" textlink="">
      <cdr:nvSpPr>
        <cdr:cNvPr id="12" name="Прямоугольник 11"/>
        <cdr:cNvSpPr/>
      </cdr:nvSpPr>
      <cdr:spPr>
        <a:xfrm xmlns:a="http://schemas.openxmlformats.org/drawingml/2006/main">
          <a:off x="864096" y="1296144"/>
          <a:ext cx="504039" cy="2880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32</a:t>
          </a:r>
          <a:endParaRPr lang="ru-RU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0.15254</cdr:x>
      <cdr:y>0.19718</cdr:y>
    </cdr:from>
    <cdr:to>
      <cdr:x>0.21186</cdr:x>
      <cdr:y>0.25352</cdr:y>
    </cdr:to>
    <cdr:sp macro="" textlink="">
      <cdr:nvSpPr>
        <cdr:cNvPr id="14" name="Прямоугольник 13"/>
        <cdr:cNvSpPr/>
      </cdr:nvSpPr>
      <cdr:spPr>
        <a:xfrm xmlns:a="http://schemas.openxmlformats.org/drawingml/2006/main">
          <a:off x="1296144" y="1008112"/>
          <a:ext cx="504038" cy="2880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29</a:t>
          </a:r>
          <a:endParaRPr lang="ru-RU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0.20339</cdr:x>
      <cdr:y>0.16901</cdr:y>
    </cdr:from>
    <cdr:to>
      <cdr:x>0.26272</cdr:x>
      <cdr:y>0.22535</cdr:y>
    </cdr:to>
    <cdr:sp macro="" textlink="">
      <cdr:nvSpPr>
        <cdr:cNvPr id="16" name="Прямоугольник 15"/>
        <cdr:cNvSpPr/>
      </cdr:nvSpPr>
      <cdr:spPr>
        <a:xfrm xmlns:a="http://schemas.openxmlformats.org/drawingml/2006/main">
          <a:off x="1728192" y="864096"/>
          <a:ext cx="504123" cy="2880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25</a:t>
          </a:r>
          <a:endParaRPr lang="ru-RU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B12585-7DF6-41C6-82C0-95EBB45E32C7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FF27B-C7F7-40A5-A887-1A3A4AE55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945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790" algn="l"/>
                <a:tab pos="1447581" algn="l"/>
                <a:tab pos="2171371" algn="l"/>
                <a:tab pos="289516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723790" algn="l"/>
                <a:tab pos="1447581" algn="l"/>
                <a:tab pos="2171371" algn="l"/>
                <a:tab pos="289516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790" algn="l"/>
                <a:tab pos="1447581" algn="l"/>
                <a:tab pos="2171371" algn="l"/>
                <a:tab pos="289516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790" algn="l"/>
                <a:tab pos="1447581" algn="l"/>
                <a:tab pos="2171371" algn="l"/>
                <a:tab pos="289516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790" algn="l"/>
                <a:tab pos="1447581" algn="l"/>
                <a:tab pos="2171371" algn="l"/>
                <a:tab pos="289516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218" indent="-228565" defTabSz="44919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790" algn="l"/>
                <a:tab pos="1447581" algn="l"/>
                <a:tab pos="2171371" algn="l"/>
                <a:tab pos="289516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350" indent="-228565" defTabSz="44919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790" algn="l"/>
                <a:tab pos="1447581" algn="l"/>
                <a:tab pos="2171371" algn="l"/>
                <a:tab pos="289516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8481" indent="-228565" defTabSz="44919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790" algn="l"/>
                <a:tab pos="1447581" algn="l"/>
                <a:tab pos="2171371" algn="l"/>
                <a:tab pos="289516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5612" indent="-228565" defTabSz="44919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790" algn="l"/>
                <a:tab pos="1447581" algn="l"/>
                <a:tab pos="2171371" algn="l"/>
                <a:tab pos="289516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/>
            <a:fld id="{BF12D187-FEA2-4F37-9281-71A2554C3DBE}" type="slidenum">
              <a:rPr lang="ru-RU">
                <a:solidFill>
                  <a:srgbClr val="000000"/>
                </a:solidFill>
                <a:latin typeface="Times New Roman" pitchFamily="18" charset="0"/>
              </a:rPr>
              <a:pPr eaLnBrk="1"/>
              <a:t>1</a:t>
            </a:fld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2" y="5078414"/>
            <a:ext cx="6048376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CAD-E907-4795-97CF-A17B8BBC55C7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35FE-FA7C-4320-AFB8-64D37528DA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073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CAD-E907-4795-97CF-A17B8BBC55C7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35FE-FA7C-4320-AFB8-64D37528DA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88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CAD-E907-4795-97CF-A17B8BBC55C7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35FE-FA7C-4320-AFB8-64D37528DA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63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CAD-E907-4795-97CF-A17B8BBC55C7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35FE-FA7C-4320-AFB8-64D37528DA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770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CAD-E907-4795-97CF-A17B8BBC55C7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35FE-FA7C-4320-AFB8-64D37528DA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93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CAD-E907-4795-97CF-A17B8BBC55C7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35FE-FA7C-4320-AFB8-64D37528DA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441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CAD-E907-4795-97CF-A17B8BBC55C7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35FE-FA7C-4320-AFB8-64D37528DA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618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CAD-E907-4795-97CF-A17B8BBC55C7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35FE-FA7C-4320-AFB8-64D37528DA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039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CAD-E907-4795-97CF-A17B8BBC55C7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35FE-FA7C-4320-AFB8-64D37528DA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010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CAD-E907-4795-97CF-A17B8BBC55C7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35FE-FA7C-4320-AFB8-64D37528DA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453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CAD-E907-4795-97CF-A17B8BBC55C7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35FE-FA7C-4320-AFB8-64D37528DA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91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EDCAD-E907-4795-97CF-A17B8BBC55C7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A35FE-FA7C-4320-AFB8-64D37528DA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82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459" y="-107848"/>
            <a:ext cx="9166460" cy="6976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128588" y="1811338"/>
            <a:ext cx="8308975" cy="2589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8840" tIns="39600" rIns="78840" bIns="39600"/>
          <a:lstStyle/>
          <a:p>
            <a:pPr algn="ctr" hangingPunct="1">
              <a:lnSpc>
                <a:spcPct val="15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300" b="1">
                <a:solidFill>
                  <a:srgbClr val="000080"/>
                </a:solidFill>
                <a:cs typeface="DejaVu Sans" pitchFamily="34" charset="0"/>
              </a:rPr>
              <a:t> </a:t>
            </a:r>
          </a:p>
          <a:p>
            <a:pPr algn="ctr" hangingPunct="1">
              <a:lnSpc>
                <a:spcPct val="15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300" b="1">
                <a:solidFill>
                  <a:srgbClr val="000080"/>
                </a:solidFill>
                <a:cs typeface="DejaVu Sans" pitchFamily="34" charset="0"/>
              </a:rPr>
              <a:t>                                                                       </a:t>
            </a:r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1362075" y="-39688"/>
            <a:ext cx="5842000" cy="301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307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231775"/>
            <a:ext cx="1060450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9" name="Rectangle 6"/>
          <p:cNvSpPr>
            <a:spLocks noChangeArrowheads="1"/>
          </p:cNvSpPr>
          <p:nvPr/>
        </p:nvSpPr>
        <p:spPr bwMode="auto">
          <a:xfrm>
            <a:off x="200025" y="2169497"/>
            <a:ext cx="7737834" cy="1804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0280" tIns="39960" rIns="80280" bIns="39960">
            <a:spAutoFit/>
          </a:bodyPr>
          <a:lstStyle/>
          <a:p>
            <a:pPr algn="ctr"/>
            <a:r>
              <a:rPr lang="ru-RU" sz="2800" b="1" dirty="0">
                <a:latin typeface="Arial" pitchFamily="34" charset="0"/>
                <a:cs typeface="Arial" pitchFamily="34" charset="0"/>
              </a:rPr>
              <a:t>Информация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об обращениях граждан, поступивших в </a:t>
            </a: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Правительство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Курганской области </a:t>
            </a: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за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квартал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2023 года</a:t>
            </a:r>
            <a:endParaRPr lang="ru-RU" sz="2500" b="1" dirty="0"/>
          </a:p>
        </p:txBody>
      </p:sp>
    </p:spTree>
    <p:extLst>
      <p:ext uri="{BB962C8B-B14F-4D97-AF65-F5344CB8AC3E}">
        <p14:creationId xmlns:p14="http://schemas.microsoft.com/office/powerpoint/2010/main" val="3439813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4009" y="260648"/>
            <a:ext cx="8443973" cy="720080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Информация об обращениях граждан, поступивших в Правительство Курганской области 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 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квартал 2023 года</a:t>
            </a: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1340768"/>
            <a:ext cx="6336704" cy="8640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квартал 2023 года в Правительство Курганской области поступило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1119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обращений граждан 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62205" y="2499451"/>
            <a:ext cx="3621763" cy="8706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 электронном виде поступило  </a:t>
            </a:r>
            <a:r>
              <a:rPr lang="ru-RU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827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обращений</a:t>
            </a:r>
            <a:endParaRPr lang="ru-RU" sz="17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42744" y="2499451"/>
            <a:ext cx="3917688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письменной форме  </a:t>
            </a:r>
          </a:p>
          <a:p>
            <a:pPr algn="ctr"/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(на бумажном носителе) </a:t>
            </a:r>
          </a:p>
          <a:p>
            <a:pPr algn="ctr"/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поступило </a:t>
            </a:r>
            <a:r>
              <a:rPr lang="ru-RU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292 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обращения </a:t>
            </a:r>
            <a:endParaRPr lang="ru-RU" sz="17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4077072"/>
            <a:ext cx="4032448" cy="8640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52 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обращения содержали просьбу о личном приеме Губернатора Курганской области</a:t>
            </a:r>
            <a:endParaRPr lang="ru-RU" sz="17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73710" y="4086393"/>
            <a:ext cx="4205719" cy="8640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Устно 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обратились </a:t>
            </a:r>
            <a:r>
              <a:rPr lang="ru-RU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276 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граждан</a:t>
            </a:r>
            <a:endParaRPr lang="ru-RU" sz="17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5445224"/>
            <a:ext cx="8712968" cy="10801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Все поступившие обращения граждан рассмотрены в соответствии с требованиями законодательства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91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24936" cy="1143000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rgbClr val="0B0373"/>
                </a:solidFill>
                <a:latin typeface="Arial" pitchFamily="34" charset="0"/>
                <a:cs typeface="Arial" pitchFamily="34" charset="0"/>
              </a:rPr>
              <a:t>Информация об устных обращениях граждан, поступивших в Правительство Курганской области за 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квартал 2023 года</a:t>
            </a: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51720" y="1567183"/>
            <a:ext cx="5112568" cy="10081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Количество устных поручений  -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276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603268"/>
            <a:ext cx="1440160" cy="145546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Сфера ЖКХ</a:t>
            </a:r>
          </a:p>
          <a:p>
            <a:pPr algn="ctr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5395806"/>
            <a:ext cx="2304256" cy="12465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Социальная и материальная помощь «погорельцам» </a:t>
            </a:r>
            <a:endParaRPr lang="ru-RU" sz="16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04248" y="3603268"/>
            <a:ext cx="2016224" cy="122471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Здравоохранение</a:t>
            </a:r>
            <a:endParaRPr lang="ru-RU" sz="16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99792" y="5395805"/>
            <a:ext cx="1944216" cy="124657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Транспортное обслуживание населения</a:t>
            </a:r>
            <a:endParaRPr lang="ru-RU" sz="16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71800" y="3423247"/>
            <a:ext cx="3312368" cy="36004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Тематика устных обращений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1517148" y="3815783"/>
            <a:ext cx="1758708" cy="1567180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3491882" y="3815783"/>
            <a:ext cx="360038" cy="1596270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5" idx="3"/>
          </p:cNvCxnSpPr>
          <p:nvPr/>
        </p:nvCxnSpPr>
        <p:spPr>
          <a:xfrm flipH="1">
            <a:off x="1691680" y="3815783"/>
            <a:ext cx="1080120" cy="515219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472100" y="3815783"/>
            <a:ext cx="1692188" cy="1554338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Стрелка вниз 27"/>
          <p:cNvSpPr/>
          <p:nvPr/>
        </p:nvSpPr>
        <p:spPr>
          <a:xfrm>
            <a:off x="4459876" y="2571019"/>
            <a:ext cx="327678" cy="781698"/>
          </a:xfrm>
          <a:prstGeom prst="downArrow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752020" y="5419613"/>
            <a:ext cx="2124236" cy="122471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Другие вопросы</a:t>
            </a: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(земельные вопросы, </a:t>
            </a:r>
          </a:p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 записи на личный прием, работа почтовых отделений и т.д.)</a:t>
            </a:r>
            <a:endParaRPr lang="ru-RU" sz="12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5076056" y="3815783"/>
            <a:ext cx="396044" cy="1601874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7020272" y="5417657"/>
            <a:ext cx="1800200" cy="122471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 предоставлении жилья</a:t>
            </a:r>
            <a:endParaRPr lang="ru-RU" sz="15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6" name="Прямая со стрелкой 35"/>
          <p:cNvCxnSpPr>
            <a:endCxn id="7" idx="1"/>
          </p:cNvCxnSpPr>
          <p:nvPr/>
        </p:nvCxnSpPr>
        <p:spPr>
          <a:xfrm>
            <a:off x="5868144" y="3783287"/>
            <a:ext cx="936104" cy="432341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922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Информация об обращениях, поступивших в муниципальные образования Курганской области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7341671"/>
              </p:ext>
            </p:extLst>
          </p:nvPr>
        </p:nvGraphicFramePr>
        <p:xfrm>
          <a:off x="0" y="1484784"/>
          <a:ext cx="8928992" cy="55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174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640960" cy="864095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Информация об обращениях граждан,  поступивших из вышестоящих органов исполнительной власти РФ </a:t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 иных органов 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6056" y="2996952"/>
            <a:ext cx="3952528" cy="3456384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116000467"/>
              </p:ext>
            </p:extLst>
          </p:nvPr>
        </p:nvGraphicFramePr>
        <p:xfrm>
          <a:off x="0" y="1124744"/>
          <a:ext cx="896448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980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1008112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Информация о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тематике поступивших обращений </a:t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(наибольшее количество обращений)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0487461"/>
              </p:ext>
            </p:extLst>
          </p:nvPr>
        </p:nvGraphicFramePr>
        <p:xfrm>
          <a:off x="179512" y="1412776"/>
          <a:ext cx="878497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662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352928" cy="936104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Информация о направлении поступивших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обращений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граждан в органы исполнительной власти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Курганской области по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компетенции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098057950"/>
              </p:ext>
            </p:extLst>
          </p:nvPr>
        </p:nvGraphicFramePr>
        <p:xfrm>
          <a:off x="395536" y="1268760"/>
          <a:ext cx="849694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844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</TotalTime>
  <Words>217</Words>
  <Application>Microsoft Office PowerPoint</Application>
  <PresentationFormat>Экран (4:3)</PresentationFormat>
  <Paragraphs>51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Информация об обращениях граждан, поступивших в Правительство Курганской области за 3 квартал 2023 года</vt:lpstr>
      <vt:lpstr>Информация об устных обращениях граждан, поступивших в Правительство Курганской области за 3 квартал 2023 года</vt:lpstr>
      <vt:lpstr>Информация об обращениях, поступивших в муниципальные образования Курганской области</vt:lpstr>
      <vt:lpstr>Информация об обращениях граждан,  поступивших из вышестоящих органов исполнительной власти РФ  и иных органов </vt:lpstr>
      <vt:lpstr>Информация о тематике поступивших обращений  (наибольшее количество обращений)</vt:lpstr>
      <vt:lpstr>Информация о направлении поступивших обращений граждан в органы исполнительной власти Курганской области по компетенции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А. Екимова</dc:creator>
  <cp:lastModifiedBy>Ольга А. Екимова</cp:lastModifiedBy>
  <cp:revision>46</cp:revision>
  <dcterms:created xsi:type="dcterms:W3CDTF">2023-05-16T11:07:57Z</dcterms:created>
  <dcterms:modified xsi:type="dcterms:W3CDTF">2023-10-24T06:44:05Z</dcterms:modified>
</cp:coreProperties>
</file>