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64" r:id="rId2"/>
    <p:sldId id="262" r:id="rId3"/>
    <p:sldId id="261" r:id="rId4"/>
    <p:sldId id="257" r:id="rId5"/>
    <p:sldId id="256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373"/>
    <a:srgbClr val="4B309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Всего поступило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613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обращений </a:t>
            </a:r>
            <a:endParaRPr lang="ru-RU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30349136834258"/>
          <c:y val="9.1284098803993963E-2"/>
          <c:w val="0.96547256245747071"/>
          <c:h val="0.46054044189048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Лист1!$A$2:$A$27</c:f>
              <c:strCache>
                <c:ptCount val="26"/>
                <c:pt idx="0">
                  <c:v>Алменевский МО</c:v>
                </c:pt>
                <c:pt idx="1">
                  <c:v>Белозерский МО</c:v>
                </c:pt>
                <c:pt idx="2">
                  <c:v>Варгашинский МО</c:v>
                </c:pt>
                <c:pt idx="3">
                  <c:v>Далматовский МО</c:v>
                </c:pt>
                <c:pt idx="4">
                  <c:v>Звериноголовский МО</c:v>
                </c:pt>
                <c:pt idx="5">
                  <c:v>Каргапольский МО</c:v>
                </c:pt>
                <c:pt idx="6">
                  <c:v>Катайский МО</c:v>
                </c:pt>
                <c:pt idx="7">
                  <c:v>Кетовский МО </c:v>
                </c:pt>
                <c:pt idx="8">
                  <c:v>Куртамышский МО</c:v>
                </c:pt>
                <c:pt idx="9">
                  <c:v>Лебяжьевский МО </c:v>
                </c:pt>
                <c:pt idx="10">
                  <c:v>Макушинский МО</c:v>
                </c:pt>
                <c:pt idx="11">
                  <c:v>Мишкинский МО</c:v>
                </c:pt>
                <c:pt idx="12">
                  <c:v>Мокроусовский МО </c:v>
                </c:pt>
                <c:pt idx="13">
                  <c:v>Петуховский МО</c:v>
                </c:pt>
                <c:pt idx="14">
                  <c:v>Половинский МО </c:v>
                </c:pt>
                <c:pt idx="15">
                  <c:v>Притобольный МО</c:v>
                </c:pt>
                <c:pt idx="16">
                  <c:v>Сафакулевский МО</c:v>
                </c:pt>
                <c:pt idx="17">
                  <c:v>Целинный МО</c:v>
                </c:pt>
                <c:pt idx="18">
                  <c:v>Частоозерский МО</c:v>
                </c:pt>
                <c:pt idx="19">
                  <c:v>Шадринский МО </c:v>
                </c:pt>
                <c:pt idx="20">
                  <c:v>г.Шадринск</c:v>
                </c:pt>
                <c:pt idx="21">
                  <c:v>Шатровский МО</c:v>
                </c:pt>
                <c:pt idx="22">
                  <c:v>Шумихинский МО</c:v>
                </c:pt>
                <c:pt idx="23">
                  <c:v>ЩучанскийМО </c:v>
                </c:pt>
                <c:pt idx="24">
                  <c:v>Юргамышсский МО</c:v>
                </c:pt>
                <c:pt idx="25">
                  <c:v>Курган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13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  <c:pt idx="6">
                  <c:v>9</c:v>
                </c:pt>
                <c:pt idx="7">
                  <c:v>30</c:v>
                </c:pt>
                <c:pt idx="8">
                  <c:v>13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4</c:v>
                </c:pt>
                <c:pt idx="13">
                  <c:v>8</c:v>
                </c:pt>
                <c:pt idx="14">
                  <c:v>5</c:v>
                </c:pt>
                <c:pt idx="15">
                  <c:v>1</c:v>
                </c:pt>
                <c:pt idx="16">
                  <c:v>4</c:v>
                </c:pt>
                <c:pt idx="17">
                  <c:v>3</c:v>
                </c:pt>
                <c:pt idx="18">
                  <c:v>0</c:v>
                </c:pt>
                <c:pt idx="19">
                  <c:v>12</c:v>
                </c:pt>
                <c:pt idx="20">
                  <c:v>40</c:v>
                </c:pt>
                <c:pt idx="21">
                  <c:v>3</c:v>
                </c:pt>
                <c:pt idx="22">
                  <c:v>13</c:v>
                </c:pt>
                <c:pt idx="23">
                  <c:v>4</c:v>
                </c:pt>
                <c:pt idx="24">
                  <c:v>12</c:v>
                </c:pt>
                <c:pt idx="25">
                  <c:v>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354112"/>
        <c:axId val="59573760"/>
      </c:barChart>
      <c:catAx>
        <c:axId val="5935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9573760"/>
        <c:crosses val="autoZero"/>
        <c:auto val="1"/>
        <c:lblAlgn val="ctr"/>
        <c:lblOffset val="100"/>
        <c:noMultiLvlLbl val="0"/>
      </c:catAx>
      <c:valAx>
        <c:axId val="595737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935411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rgbClr val="00206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</a:p>
        </c:rich>
      </c:tx>
      <c:layout>
        <c:manualLayout>
          <c:xMode val="edge"/>
          <c:yMode val="edge"/>
          <c:x val="0.33166491999576597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3 квартал 2023 года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8"/>
            <c:bubble3D val="0"/>
            <c:explosion val="1"/>
          </c:dPt>
          <c:cat>
            <c:strRef>
              <c:f>Лист1!$A$2:$A$20</c:f>
              <c:strCache>
                <c:ptCount val="19"/>
                <c:pt idx="0">
                  <c:v>Управление Президента РФ по работе с обращениями  </c:v>
                </c:pt>
                <c:pt idx="1">
                  <c:v>Аппарат полномочнного представителя Президента РФ В УФО</c:v>
                </c:pt>
                <c:pt idx="2">
                  <c:v>Государственная Дума ФС РФ</c:v>
                </c:pt>
                <c:pt idx="3">
                  <c:v>Аппарат Правительства РФ </c:v>
                </c:pt>
                <c:pt idx="4">
                  <c:v>Министерство здравохранения РФ </c:v>
                </c:pt>
                <c:pt idx="5">
                  <c:v>Прокуратура г.Кургана</c:v>
                </c:pt>
                <c:pt idx="6">
                  <c:v>Приемная Президента РФ </c:v>
                </c:pt>
                <c:pt idx="7">
                  <c:v>Прокуратура г.Кургана</c:v>
                </c:pt>
                <c:pt idx="8">
                  <c:v>Прокуратура Курганской области </c:v>
                </c:pt>
                <c:pt idx="9">
                  <c:v>Аппарат Государственной Думы ФС РФ</c:v>
                </c:pt>
                <c:pt idx="10">
                  <c:v>Министерство по делам  ГО и ЧС </c:v>
                </c:pt>
                <c:pt idx="11">
                  <c:v>Министерство транспорта</c:v>
                </c:pt>
                <c:pt idx="12">
                  <c:v>Минпросвещениея России</c:v>
                </c:pt>
                <c:pt idx="13">
                  <c:v>Правительство Республики Башкортостан</c:v>
                </c:pt>
                <c:pt idx="14">
                  <c:v>Правительство Тюменской области</c:v>
                </c:pt>
                <c:pt idx="15">
                  <c:v>Приемная Президента РФ в Курганской области</c:v>
                </c:pt>
                <c:pt idx="16">
                  <c:v>Росмолодежь </c:v>
                </c:pt>
                <c:pt idx="17">
                  <c:v>Следственное управление Следственного Комитета РФ по Курганской области</c:v>
                </c:pt>
                <c:pt idx="18">
                  <c:v>Центр. Общ. Приемная "Единая Россия"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359</c:v>
                </c:pt>
                <c:pt idx="1">
                  <c:v>17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990" b="1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054478069467"/>
          <c:y val="6.591391161216005E-2"/>
          <c:w val="0.37727163001389485"/>
          <c:h val="0.93379957051555673"/>
        </c:manualLayout>
      </c:layout>
      <c:overlay val="0"/>
      <c:txPr>
        <a:bodyPr/>
        <a:lstStyle/>
        <a:p>
          <a:pPr>
            <a:defRPr sz="990" b="1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2"/>
        </a:solidFill>
      </c:spPr>
    </c:sideWall>
    <c:backWall>
      <c:thickness val="0"/>
      <c:spPr>
        <a:solidFill>
          <a:schemeClr val="bg2"/>
        </a:solidFill>
      </c:spPr>
    </c:backWall>
    <c:plotArea>
      <c:layout>
        <c:manualLayout>
          <c:layoutTarget val="inner"/>
          <c:xMode val="edge"/>
          <c:yMode val="edge"/>
          <c:x val="4.0914625255176439E-2"/>
          <c:y val="2.2767532002616994E-3"/>
          <c:w val="0.96610783027121605"/>
          <c:h val="0.594696939376668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Основы гос. управления</c:v>
                </c:pt>
                <c:pt idx="2">
                  <c:v>Вопросы хоз. деятельности</c:v>
                </c:pt>
                <c:pt idx="3">
                  <c:v>Соц. обеспечение </c:v>
                </c:pt>
                <c:pt idx="4">
                  <c:v>Природ. ресурсы, охрана природы</c:v>
                </c:pt>
                <c:pt idx="5">
                  <c:v>Здравоохранение,  спорт, туризм</c:v>
                </c:pt>
                <c:pt idx="6">
                  <c:v>Образование, наука и культура</c:v>
                </c:pt>
                <c:pt idx="7">
                  <c:v>Вопросы обороны (СВО)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256</c:v>
                </c:pt>
                <c:pt idx="1">
                  <c:v>221</c:v>
                </c:pt>
                <c:pt idx="2">
                  <c:v>221</c:v>
                </c:pt>
                <c:pt idx="3">
                  <c:v>161</c:v>
                </c:pt>
                <c:pt idx="4">
                  <c:v>92</c:v>
                </c:pt>
                <c:pt idx="5">
                  <c:v>73</c:v>
                </c:pt>
                <c:pt idx="6">
                  <c:v>55</c:v>
                </c:pt>
                <c:pt idx="7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Основы гос. управления</c:v>
                </c:pt>
                <c:pt idx="2">
                  <c:v>Вопросы хоз. деятельности</c:v>
                </c:pt>
                <c:pt idx="3">
                  <c:v>Соц. обеспечение </c:v>
                </c:pt>
                <c:pt idx="4">
                  <c:v>Природ. ресурсы, охрана природы</c:v>
                </c:pt>
                <c:pt idx="5">
                  <c:v>Здравоохранение,  спорт, туризм</c:v>
                </c:pt>
                <c:pt idx="6">
                  <c:v>Образование, наука и культура</c:v>
                </c:pt>
                <c:pt idx="7">
                  <c:v>Вопросы обороны (СВО)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Обеспечение жильем </c:v>
                </c:pt>
                <c:pt idx="1">
                  <c:v>Основы гос. управления</c:v>
                </c:pt>
                <c:pt idx="2">
                  <c:v>Вопросы хоз. деятельности</c:v>
                </c:pt>
                <c:pt idx="3">
                  <c:v>Соц. обеспечение </c:v>
                </c:pt>
                <c:pt idx="4">
                  <c:v>Природ. ресурсы, охрана природы</c:v>
                </c:pt>
                <c:pt idx="5">
                  <c:v>Здравоохранение,  спорт, туризм</c:v>
                </c:pt>
                <c:pt idx="6">
                  <c:v>Образование, наука и культура</c:v>
                </c:pt>
                <c:pt idx="7">
                  <c:v>Вопросы обороны (СВО)</c:v>
                </c:pt>
              </c:strCache>
            </c:strRef>
          </c:cat>
          <c:val>
            <c:numRef>
              <c:f>Лист1!$D$2:$D$9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088704"/>
        <c:axId val="62090240"/>
        <c:axId val="49754112"/>
      </c:bar3DChart>
      <c:catAx>
        <c:axId val="6208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090240"/>
        <c:crosses val="autoZero"/>
        <c:auto val="1"/>
        <c:lblAlgn val="ctr"/>
        <c:lblOffset val="100"/>
        <c:noMultiLvlLbl val="0"/>
      </c:catAx>
      <c:valAx>
        <c:axId val="620902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2088704"/>
        <c:crossesAt val="1"/>
        <c:crossBetween val="between"/>
      </c:valAx>
      <c:serAx>
        <c:axId val="49754112"/>
        <c:scaling>
          <c:orientation val="minMax"/>
        </c:scaling>
        <c:delete val="1"/>
        <c:axPos val="b"/>
        <c:majorTickMark val="out"/>
        <c:minorTickMark val="none"/>
        <c:tickLblPos val="nextTo"/>
        <c:crossAx val="620902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660055662365203E-2"/>
          <c:y val="0.15740348099037507"/>
          <c:w val="0.43225329012407282"/>
          <c:h val="0.7183927920371915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cat>
            <c:strRef>
              <c:f>Лист1!$A$2:$A$9</c:f>
              <c:strCache>
                <c:ptCount val="8"/>
                <c:pt idx="0">
                  <c:v>Адм. г. Кургана</c:v>
                </c:pt>
                <c:pt idx="1">
                  <c:v>ГУСЗН </c:v>
                </c:pt>
                <c:pt idx="2">
                  <c:v>ДПР</c:v>
                </c:pt>
                <c:pt idx="3">
                  <c:v>ДЗО</c:v>
                </c:pt>
                <c:pt idx="4">
                  <c:v>ДОН</c:v>
                </c:pt>
                <c:pt idx="5">
                  <c:v>ДЭР</c:v>
                </c:pt>
                <c:pt idx="6">
                  <c:v>Адм. Кетовского МО</c:v>
                </c:pt>
                <c:pt idx="7">
                  <c:v>ДЖКХ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167</c:v>
                </c:pt>
                <c:pt idx="1">
                  <c:v>142</c:v>
                </c:pt>
                <c:pt idx="2">
                  <c:v>126</c:v>
                </c:pt>
                <c:pt idx="3">
                  <c:v>76</c:v>
                </c:pt>
                <c:pt idx="4">
                  <c:v>39</c:v>
                </c:pt>
                <c:pt idx="5">
                  <c:v>32</c:v>
                </c:pt>
                <c:pt idx="6">
                  <c:v>29</c:v>
                </c:pt>
                <c:pt idx="7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5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52466604463910793"/>
          <c:y val="5.6481791538029423E-2"/>
          <c:w val="0.46636602524389947"/>
          <c:h val="0.89291115541152699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0.06822</cdr:x>
      <cdr:y>0.39474</cdr:y>
    </cdr:from>
    <cdr:to>
      <cdr:x>0.13379</cdr:x>
      <cdr:y>0.45189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11560" y="2160240"/>
          <a:ext cx="587801" cy="312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17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0.28917</cdr:x>
      <cdr:y>0.09211</cdr:y>
    </cdr:from>
    <cdr:to>
      <cdr:x>0.33267</cdr:x>
      <cdr:y>0.16354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592288" y="504056"/>
          <a:ext cx="389956" cy="390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0.18871</cdr:x>
      <cdr:y>0.15789</cdr:y>
    </cdr:from>
    <cdr:to>
      <cdr:x>0.23691</cdr:x>
      <cdr:y>0.23044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691680" y="864096"/>
          <a:ext cx="432089" cy="397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0.15658</cdr:x>
      <cdr:y>0.18421</cdr:y>
    </cdr:from>
    <cdr:to>
      <cdr:x>0.21281</cdr:x>
      <cdr:y>0.26992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1403648" y="1008112"/>
          <a:ext cx="504074" cy="469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0.14051</cdr:x>
      <cdr:y>0.22368</cdr:y>
    </cdr:from>
    <cdr:to>
      <cdr:x>0.18464</cdr:x>
      <cdr:y>0.32895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1259632" y="1224136"/>
          <a:ext cx="395603" cy="5761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0.10838</cdr:x>
      <cdr:y>0.26316</cdr:y>
    </cdr:from>
    <cdr:to>
      <cdr:x>0.16857</cdr:x>
      <cdr:y>0.34888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971600" y="1440160"/>
          <a:ext cx="539573" cy="4691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11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0.09232</cdr:x>
      <cdr:y>0.31579</cdr:y>
    </cdr:from>
    <cdr:to>
      <cdr:x>0.14051</cdr:x>
      <cdr:y>0.38722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827584" y="1728192"/>
          <a:ext cx="431998" cy="3909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12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0.38952</cdr:x>
      <cdr:y>0.67105</cdr:y>
    </cdr:from>
    <cdr:to>
      <cdr:x>0.45509</cdr:x>
      <cdr:y>0.7282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491880" y="3672408"/>
          <a:ext cx="587802" cy="312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359</a:t>
          </a:r>
          <a:endParaRPr lang="ru-RU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0.0678</cdr:x>
      <cdr:y>0.02817</cdr:y>
    </cdr:from>
    <cdr:to>
      <cdr:x>0.4322</cdr:x>
      <cdr:y>0.08451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76064" y="144016"/>
          <a:ext cx="309634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За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3 квартал </a:t>
          </a:r>
          <a:r>
            <a:rPr lang="ru-RU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2023 года</a:t>
          </a:r>
          <a:endParaRPr lang="ru-RU" sz="18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0.05085</cdr:x>
      <cdr:y>0.49296</cdr:y>
    </cdr:from>
    <cdr:to>
      <cdr:x>0.11017</cdr:x>
      <cdr:y>0.5493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2520280"/>
          <a:ext cx="504038" cy="2880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76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0.34746</cdr:x>
      <cdr:y>0.67606</cdr:y>
    </cdr:from>
    <cdr:to>
      <cdr:x>0.40678</cdr:x>
      <cdr:y>0.7324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52328" y="3456384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142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0.12712</cdr:x>
      <cdr:y>0.73239</cdr:y>
    </cdr:from>
    <cdr:to>
      <cdr:x>0.18644</cdr:x>
      <cdr:y>0.78873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1080120" y="3744416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126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0.33051</cdr:x>
      <cdr:y>0.28169</cdr:y>
    </cdr:from>
    <cdr:to>
      <cdr:x>0.38983</cdr:x>
      <cdr:y>0.33802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808312" y="1440160"/>
          <a:ext cx="504039" cy="287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167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0.0678</cdr:x>
      <cdr:y>0.33803</cdr:y>
    </cdr:from>
    <cdr:to>
      <cdr:x>0.12712</cdr:x>
      <cdr:y>0.39437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576064" y="1728192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39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0.10169</cdr:x>
      <cdr:y>0.25352</cdr:y>
    </cdr:from>
    <cdr:to>
      <cdr:x>0.16101</cdr:x>
      <cdr:y>0.30986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864096" y="1296144"/>
          <a:ext cx="504039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32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0.15254</cdr:x>
      <cdr:y>0.19718</cdr:y>
    </cdr:from>
    <cdr:to>
      <cdr:x>0.21186</cdr:x>
      <cdr:y>0.25352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1296144" y="1008112"/>
          <a:ext cx="504038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29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0.20339</cdr:x>
      <cdr:y>0.16901</cdr:y>
    </cdr:from>
    <cdr:to>
      <cdr:x>0.26272</cdr:x>
      <cdr:y>0.22535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1728192" y="864096"/>
          <a:ext cx="504123" cy="288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25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12585-7DF6-41C6-82C0-95EBB45E32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F27B-C7F7-40A5-A887-1A3A4AE55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4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218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350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8481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5612" indent="-228565" defTabSz="44919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790" algn="l"/>
                <a:tab pos="1447581" algn="l"/>
                <a:tab pos="2171371" algn="l"/>
                <a:tab pos="2895161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F12D187-FEA2-4F37-9281-71A2554C3DBE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2" y="5078414"/>
            <a:ext cx="6048376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7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4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3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01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9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DCAD-E907-4795-97CF-A17B8BBC55C7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35FE-FA7C-4320-AFB8-64D37528D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2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59" y="-107848"/>
            <a:ext cx="9166460" cy="697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8588" y="1811338"/>
            <a:ext cx="8308975" cy="258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840" tIns="39600" rIns="78840" bIns="39600"/>
          <a:lstStyle/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</a:t>
            </a:r>
          </a:p>
          <a:p>
            <a:pPr algn="ctr" hangingPunct="1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300" b="1">
                <a:solidFill>
                  <a:srgbClr val="000080"/>
                </a:solidFill>
                <a:cs typeface="DejaVu Sans" pitchFamily="34" charset="0"/>
              </a:rPr>
              <a:t>                                                                      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362075" y="-39688"/>
            <a:ext cx="5842000" cy="30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31775"/>
            <a:ext cx="10604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00025" y="2169497"/>
            <a:ext cx="7737834" cy="18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0280" tIns="39960" rIns="80280" bIns="3996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 обращениях граждан, поступивших в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Правительство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Курганской области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квартал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43981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009" y="260648"/>
            <a:ext cx="8443973" cy="72008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поступивших в Правительство Курганской области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633670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квартал 2023 года в Правительство Курганской области поступило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1119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обращений граждан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2205" y="2499451"/>
            <a:ext cx="3621763" cy="870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 электронном виде поступило 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827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обращений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744" y="2499451"/>
            <a:ext cx="391768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письменной форме 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бумажном носителе) </a:t>
            </a:r>
          </a:p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поступило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292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обращения 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77072"/>
            <a:ext cx="4032448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52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обращения содержали просьбу о личном приеме Губернатора Курганской области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3710" y="4086393"/>
            <a:ext cx="4205719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Устно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обратились </a:t>
            </a: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276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</a:t>
            </a:r>
            <a:endParaRPr lang="ru-RU" sz="17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445224"/>
            <a:ext cx="8712968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поступившие обращения граждан рассмотрены в соответствии с требованиями законодательства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B0373"/>
                </a:solidFill>
                <a:latin typeface="Arial" pitchFamily="34" charset="0"/>
                <a:cs typeface="Arial" pitchFamily="34" charset="0"/>
              </a:rPr>
              <a:t>Информация об устных обращениях граждан, поступивших в Правительство Курганской области за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квартал 2023 года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567183"/>
            <a:ext cx="511256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Количество устных поручений  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276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03268"/>
            <a:ext cx="1440160" cy="14554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Сфера ЖКХ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395806"/>
            <a:ext cx="2304256" cy="1246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Социальная и материальная помощь «погорельцам»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3603268"/>
            <a:ext cx="2016224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5395805"/>
            <a:ext cx="1944216" cy="12465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Транспортное обслуживание населения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423247"/>
            <a:ext cx="3312368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Тематика устных обращений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517148" y="3815783"/>
            <a:ext cx="1758708" cy="156718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491882" y="3815783"/>
            <a:ext cx="360038" cy="159627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3"/>
          </p:cNvCxnSpPr>
          <p:nvPr/>
        </p:nvCxnSpPr>
        <p:spPr>
          <a:xfrm flipH="1">
            <a:off x="1691680" y="3815783"/>
            <a:ext cx="1080120" cy="51521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72100" y="3815783"/>
            <a:ext cx="1692188" cy="1554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низ 27"/>
          <p:cNvSpPr/>
          <p:nvPr/>
        </p:nvSpPr>
        <p:spPr>
          <a:xfrm>
            <a:off x="4459876" y="2571019"/>
            <a:ext cx="327678" cy="781698"/>
          </a:xfrm>
          <a:prstGeom prst="downArrow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52020" y="5419613"/>
            <a:ext cx="2124236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Другие вопросы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(земельные вопросы, 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записи на личный прием, работа почтовых отделений и т.д.)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076056" y="3815783"/>
            <a:ext cx="396044" cy="1601874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020272" y="5417657"/>
            <a:ext cx="1800200" cy="1224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предоставлении жилья</a:t>
            </a:r>
            <a:endParaRPr lang="ru-RU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 стрелкой 35"/>
          <p:cNvCxnSpPr>
            <a:endCxn id="7" idx="1"/>
          </p:cNvCxnSpPr>
          <p:nvPr/>
        </p:nvCxnSpPr>
        <p:spPr>
          <a:xfrm>
            <a:off x="5868144" y="3783287"/>
            <a:ext cx="936104" cy="432341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обращениях, поступивших в муниципальные образования Курганской области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341671"/>
              </p:ext>
            </p:extLst>
          </p:nvPr>
        </p:nvGraphicFramePr>
        <p:xfrm>
          <a:off x="0" y="1484784"/>
          <a:ext cx="8928992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7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640960" cy="864095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об обращениях граждан,  поступивших из вышестоящих органов исполнительной власти РФ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иных органов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2996952"/>
            <a:ext cx="3952528" cy="34563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6000467"/>
              </p:ext>
            </p:extLst>
          </p:nvPr>
        </p:nvGraphicFramePr>
        <p:xfrm>
          <a:off x="0" y="1124744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8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08112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тематике поступивших обращений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(наибольшее количество обращений)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487461"/>
              </p:ext>
            </p:extLst>
          </p:nvPr>
        </p:nvGraphicFramePr>
        <p:xfrm>
          <a:off x="179512" y="1412776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6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93610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направлении поступивших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обращений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граждан в органы исполнительной власти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Курганской области по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компетенции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8057950"/>
              </p:ext>
            </p:extLst>
          </p:nvPr>
        </p:nvGraphicFramePr>
        <p:xfrm>
          <a:off x="395536" y="1268760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4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217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Информация об обращениях граждан, поступивших в Правительство Курганской области за 3 квартал 2023 года</vt:lpstr>
      <vt:lpstr>Информация об устных обращениях граждан, поступивших в Правительство Курганской области за 3 квартал 2023 года</vt:lpstr>
      <vt:lpstr>Информация об обращениях, поступивших в муниципальные образования Курганской области</vt:lpstr>
      <vt:lpstr>Информация об обращениях граждан,  поступивших из вышестоящих органов исполнительной власти РФ  и иных органов </vt:lpstr>
      <vt:lpstr>Информация о тематике поступивших обращений  (наибольшее количество обращений)</vt:lpstr>
      <vt:lpstr>Информация о направлении поступивших обращений граждан в органы исполнительной власти Курганской области по компетенции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А. Екимова</dc:creator>
  <cp:lastModifiedBy>Ольга А. Екимова</cp:lastModifiedBy>
  <cp:revision>46</cp:revision>
  <dcterms:created xsi:type="dcterms:W3CDTF">2023-05-16T11:07:57Z</dcterms:created>
  <dcterms:modified xsi:type="dcterms:W3CDTF">2023-10-24T06:44:05Z</dcterms:modified>
</cp:coreProperties>
</file>