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9"/>
  </p:notesMasterIdLst>
  <p:sldIdLst>
    <p:sldId id="264" r:id="rId2"/>
    <p:sldId id="262" r:id="rId3"/>
    <p:sldId id="261" r:id="rId4"/>
    <p:sldId id="257" r:id="rId5"/>
    <p:sldId id="256" r:id="rId6"/>
    <p:sldId id="258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373"/>
    <a:srgbClr val="4B3096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Всего поступило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1005 обращений </a:t>
            </a:r>
            <a:endParaRPr lang="ru-RU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930349136834258"/>
          <c:y val="9.1284098803993963E-2"/>
          <c:w val="0.96547256245747071"/>
          <c:h val="0.460540441890488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c:spPr>
          <c:invertIfNegative val="0"/>
          <c:cat>
            <c:strRef>
              <c:f>Лист1!$A$2:$A$27</c:f>
              <c:strCache>
                <c:ptCount val="26"/>
                <c:pt idx="0">
                  <c:v>Алменевский МО</c:v>
                </c:pt>
                <c:pt idx="1">
                  <c:v>Белозерский МО</c:v>
                </c:pt>
                <c:pt idx="2">
                  <c:v>Варгашинский МО</c:v>
                </c:pt>
                <c:pt idx="3">
                  <c:v>Далматовский МО</c:v>
                </c:pt>
                <c:pt idx="4">
                  <c:v>Звериноголовский МО</c:v>
                </c:pt>
                <c:pt idx="5">
                  <c:v>Каргапольский МО</c:v>
                </c:pt>
                <c:pt idx="6">
                  <c:v>Катайский МО</c:v>
                </c:pt>
                <c:pt idx="7">
                  <c:v>Кетовский МО </c:v>
                </c:pt>
                <c:pt idx="8">
                  <c:v>Куртамышский МО</c:v>
                </c:pt>
                <c:pt idx="9">
                  <c:v>Лебяжьевский МО </c:v>
                </c:pt>
                <c:pt idx="10">
                  <c:v>Макушинский МО</c:v>
                </c:pt>
                <c:pt idx="11">
                  <c:v>Мишкинский МО</c:v>
                </c:pt>
                <c:pt idx="12">
                  <c:v>Мокроусовский МО </c:v>
                </c:pt>
                <c:pt idx="13">
                  <c:v>Петуховский МО</c:v>
                </c:pt>
                <c:pt idx="14">
                  <c:v>Половинский МО </c:v>
                </c:pt>
                <c:pt idx="15">
                  <c:v>Притобольный МО</c:v>
                </c:pt>
                <c:pt idx="16">
                  <c:v>Сафакулевский МО</c:v>
                </c:pt>
                <c:pt idx="17">
                  <c:v>Целинный МО</c:v>
                </c:pt>
                <c:pt idx="18">
                  <c:v>Частоозерский МО</c:v>
                </c:pt>
                <c:pt idx="19">
                  <c:v>Шадринский МО </c:v>
                </c:pt>
                <c:pt idx="20">
                  <c:v>г.Шадринск</c:v>
                </c:pt>
                <c:pt idx="21">
                  <c:v>Шатровский МО</c:v>
                </c:pt>
                <c:pt idx="22">
                  <c:v>Шумихинский МО</c:v>
                </c:pt>
                <c:pt idx="23">
                  <c:v>ЩучанскийМО </c:v>
                </c:pt>
                <c:pt idx="24">
                  <c:v>Юргамышсский МО</c:v>
                </c:pt>
                <c:pt idx="25">
                  <c:v>Курган</c:v>
                </c:pt>
              </c:strCache>
            </c:strRef>
          </c:cat>
          <c:val>
            <c:numRef>
              <c:f>Лист1!$B$2:$B$27</c:f>
              <c:numCache>
                <c:formatCode>General</c:formatCode>
                <c:ptCount val="26"/>
                <c:pt idx="0">
                  <c:v>4</c:v>
                </c:pt>
                <c:pt idx="1">
                  <c:v>5</c:v>
                </c:pt>
                <c:pt idx="2">
                  <c:v>12</c:v>
                </c:pt>
                <c:pt idx="3">
                  <c:v>2</c:v>
                </c:pt>
                <c:pt idx="4">
                  <c:v>10</c:v>
                </c:pt>
                <c:pt idx="5">
                  <c:v>7</c:v>
                </c:pt>
                <c:pt idx="6">
                  <c:v>10</c:v>
                </c:pt>
                <c:pt idx="7">
                  <c:v>31</c:v>
                </c:pt>
                <c:pt idx="8">
                  <c:v>11</c:v>
                </c:pt>
                <c:pt idx="9">
                  <c:v>5</c:v>
                </c:pt>
                <c:pt idx="10">
                  <c:v>10</c:v>
                </c:pt>
                <c:pt idx="11">
                  <c:v>6</c:v>
                </c:pt>
                <c:pt idx="12">
                  <c:v>4</c:v>
                </c:pt>
                <c:pt idx="13">
                  <c:v>4</c:v>
                </c:pt>
                <c:pt idx="14">
                  <c:v>9</c:v>
                </c:pt>
                <c:pt idx="15">
                  <c:v>3</c:v>
                </c:pt>
                <c:pt idx="16">
                  <c:v>2</c:v>
                </c:pt>
                <c:pt idx="17">
                  <c:v>4</c:v>
                </c:pt>
                <c:pt idx="18">
                  <c:v>4</c:v>
                </c:pt>
                <c:pt idx="19">
                  <c:v>38</c:v>
                </c:pt>
                <c:pt idx="20">
                  <c:v>43</c:v>
                </c:pt>
                <c:pt idx="21">
                  <c:v>4</c:v>
                </c:pt>
                <c:pt idx="22">
                  <c:v>11</c:v>
                </c:pt>
                <c:pt idx="23">
                  <c:v>7</c:v>
                </c:pt>
                <c:pt idx="24">
                  <c:v>13</c:v>
                </c:pt>
                <c:pt idx="25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381888"/>
        <c:axId val="63384192"/>
      </c:barChart>
      <c:catAx>
        <c:axId val="63381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3384192"/>
        <c:crosses val="autoZero"/>
        <c:auto val="1"/>
        <c:lblAlgn val="ctr"/>
        <c:lblOffset val="100"/>
        <c:noMultiLvlLbl val="0"/>
      </c:catAx>
      <c:valAx>
        <c:axId val="633841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3381888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solidFill>
            <a:srgbClr val="002060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квартал 2023 года</a:t>
            </a:r>
          </a:p>
        </c:rich>
      </c:tx>
      <c:layout>
        <c:manualLayout>
          <c:xMode val="edge"/>
          <c:yMode val="edge"/>
          <c:x val="0.33166491999576597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1 квартал 2023 года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8"/>
            <c:bubble3D val="0"/>
            <c:explosion val="1"/>
          </c:dPt>
          <c:cat>
            <c:strRef>
              <c:f>Лист1!$A$2:$A$18</c:f>
              <c:strCache>
                <c:ptCount val="17"/>
                <c:pt idx="0">
                  <c:v>Управление Президента РФ по работе с обращениями  </c:v>
                </c:pt>
                <c:pt idx="1">
                  <c:v>Аппарат Правительства РФ </c:v>
                </c:pt>
                <c:pt idx="2">
                  <c:v>Шадринская межрайонная прокуратура</c:v>
                </c:pt>
                <c:pt idx="3">
                  <c:v>Прокуратура г.Кургана</c:v>
                </c:pt>
                <c:pt idx="4">
                  <c:v>Прокуратура Курганской области </c:v>
                </c:pt>
                <c:pt idx="5">
                  <c:v>Приемная Президента РФ </c:v>
                </c:pt>
                <c:pt idx="6">
                  <c:v>Государственная Дума фс рф</c:v>
                </c:pt>
                <c:pt idx="7">
                  <c:v>Аппарат полномочнного представителя Президента РФ В УФО</c:v>
                </c:pt>
                <c:pt idx="8">
                  <c:v>Министерство строителсьства и ЖКХ РФ </c:v>
                </c:pt>
                <c:pt idx="9">
                  <c:v>Аппарат Совета Федерации ФС РФ </c:v>
                </c:pt>
                <c:pt idx="10">
                  <c:v>Министерство эконом. развития РФ </c:v>
                </c:pt>
                <c:pt idx="11">
                  <c:v>Министерство с/х РФ </c:v>
                </c:pt>
                <c:pt idx="12">
                  <c:v>Военная прокуратура гарнизона г.Челябинск</c:v>
                </c:pt>
                <c:pt idx="13">
                  <c:v>Министерство природ. Ресурсов и экологии РФ </c:v>
                </c:pt>
                <c:pt idx="14">
                  <c:v>Министерство энергетики РФ</c:v>
                </c:pt>
                <c:pt idx="15">
                  <c:v>Рег. Общ. Приемная "Единая Россия"</c:v>
                </c:pt>
                <c:pt idx="16">
                  <c:v>Аппарат Губернатора и Правителства Омской области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357</c:v>
                </c:pt>
                <c:pt idx="1">
                  <c:v>34</c:v>
                </c:pt>
                <c:pt idx="2">
                  <c:v>24</c:v>
                </c:pt>
                <c:pt idx="3">
                  <c:v>18</c:v>
                </c:pt>
                <c:pt idx="4">
                  <c:v>13</c:v>
                </c:pt>
                <c:pt idx="5">
                  <c:v>10</c:v>
                </c:pt>
                <c:pt idx="6">
                  <c:v>10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4054478069467"/>
          <c:y val="6.591391161216005E-2"/>
          <c:w val="0.37727163001389485"/>
          <c:h val="0.93379957051555673"/>
        </c:manualLayout>
      </c:layout>
      <c:overlay val="0"/>
      <c:txPr>
        <a:bodyPr/>
        <a:lstStyle/>
        <a:p>
          <a:pPr>
            <a:defRPr sz="990" b="1" baseline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bg2"/>
        </a:solidFill>
      </c:spPr>
    </c:sideWall>
    <c:backWall>
      <c:thickness val="0"/>
      <c:spPr>
        <a:solidFill>
          <a:schemeClr val="bg2"/>
        </a:solidFill>
      </c:spPr>
    </c:backWall>
    <c:plotArea>
      <c:layout>
        <c:manualLayout>
          <c:layoutTarget val="inner"/>
          <c:xMode val="edge"/>
          <c:yMode val="edge"/>
          <c:x val="4.0914625255176439E-2"/>
          <c:y val="2.2767532002616994E-3"/>
          <c:w val="0.96610783027121605"/>
          <c:h val="0.594696939376668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cat>
            <c:strRef>
              <c:f>Лист1!$A$2:$A$9</c:f>
              <c:strCache>
                <c:ptCount val="8"/>
                <c:pt idx="0">
                  <c:v>Обеспечение жильем </c:v>
                </c:pt>
                <c:pt idx="1">
                  <c:v>Соц. обеспечение </c:v>
                </c:pt>
                <c:pt idx="2">
                  <c:v>Вопросы хоз. деятельности</c:v>
                </c:pt>
                <c:pt idx="3">
                  <c:v>Основы гос. управления</c:v>
                </c:pt>
                <c:pt idx="4">
                  <c:v>Здравоохранение</c:v>
                </c:pt>
                <c:pt idx="5">
                  <c:v>Вопросы обороны (СВО)</c:v>
                </c:pt>
                <c:pt idx="6">
                  <c:v>Образование, наука и культура</c:v>
                </c:pt>
                <c:pt idx="7">
                  <c:v>Природ. ресурсы, охрана природы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262</c:v>
                </c:pt>
                <c:pt idx="1">
                  <c:v>243</c:v>
                </c:pt>
                <c:pt idx="2">
                  <c:v>191</c:v>
                </c:pt>
                <c:pt idx="3">
                  <c:v>183</c:v>
                </c:pt>
                <c:pt idx="4">
                  <c:v>83</c:v>
                </c:pt>
                <c:pt idx="5">
                  <c:v>57</c:v>
                </c:pt>
                <c:pt idx="6">
                  <c:v>49</c:v>
                </c:pt>
                <c:pt idx="7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Обеспечение жильем </c:v>
                </c:pt>
                <c:pt idx="1">
                  <c:v>Соц. обеспечение </c:v>
                </c:pt>
                <c:pt idx="2">
                  <c:v>Вопросы хоз. деятельности</c:v>
                </c:pt>
                <c:pt idx="3">
                  <c:v>Основы гос. управления</c:v>
                </c:pt>
                <c:pt idx="4">
                  <c:v>Здравоохранение</c:v>
                </c:pt>
                <c:pt idx="5">
                  <c:v>Вопросы обороны (СВО)</c:v>
                </c:pt>
                <c:pt idx="6">
                  <c:v>Образование, наука и культура</c:v>
                </c:pt>
                <c:pt idx="7">
                  <c:v>Природ. ресурсы, охрана природы</c:v>
                </c:pt>
              </c:strCache>
            </c:strRef>
          </c:cat>
          <c:val>
            <c:numRef>
              <c:f>Лист1!$C$2:$C$9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Обеспечение жильем </c:v>
                </c:pt>
                <c:pt idx="1">
                  <c:v>Соц. обеспечение </c:v>
                </c:pt>
                <c:pt idx="2">
                  <c:v>Вопросы хоз. деятельности</c:v>
                </c:pt>
                <c:pt idx="3">
                  <c:v>Основы гос. управления</c:v>
                </c:pt>
                <c:pt idx="4">
                  <c:v>Здравоохранение</c:v>
                </c:pt>
                <c:pt idx="5">
                  <c:v>Вопросы обороны (СВО)</c:v>
                </c:pt>
                <c:pt idx="6">
                  <c:v>Образование, наука и культура</c:v>
                </c:pt>
                <c:pt idx="7">
                  <c:v>Природ. ресурсы, охрана природы</c:v>
                </c:pt>
              </c:strCache>
            </c:strRef>
          </c:cat>
          <c:val>
            <c:numRef>
              <c:f>Лист1!$D$2:$D$9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545280"/>
        <c:axId val="62559744"/>
        <c:axId val="50447232"/>
      </c:bar3DChart>
      <c:catAx>
        <c:axId val="62545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2559744"/>
        <c:crosses val="autoZero"/>
        <c:auto val="1"/>
        <c:lblAlgn val="ctr"/>
        <c:lblOffset val="100"/>
        <c:noMultiLvlLbl val="0"/>
      </c:catAx>
      <c:valAx>
        <c:axId val="625597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2545280"/>
        <c:crossesAt val="1"/>
        <c:crossBetween val="between"/>
      </c:valAx>
      <c:serAx>
        <c:axId val="50447232"/>
        <c:scaling>
          <c:orientation val="minMax"/>
        </c:scaling>
        <c:delete val="1"/>
        <c:axPos val="b"/>
        <c:majorTickMark val="out"/>
        <c:minorTickMark val="none"/>
        <c:tickLblPos val="nextTo"/>
        <c:crossAx val="62559744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660055662365203E-2"/>
          <c:y val="0.15740348099037507"/>
          <c:w val="0.43225329012407282"/>
          <c:h val="0.7183927920371915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cat>
            <c:strRef>
              <c:f>Лист1!$A$2:$A$9</c:f>
              <c:strCache>
                <c:ptCount val="8"/>
                <c:pt idx="0">
                  <c:v>Адм. г. Кургана</c:v>
                </c:pt>
                <c:pt idx="1">
                  <c:v>ГУСЗН </c:v>
                </c:pt>
                <c:pt idx="2">
                  <c:v>ДЗО</c:v>
                </c:pt>
                <c:pt idx="3">
                  <c:v>ДПР</c:v>
                </c:pt>
                <c:pt idx="4">
                  <c:v>Адм. Кетовского МО</c:v>
                </c:pt>
                <c:pt idx="5">
                  <c:v>Адм. Шадринского  МО</c:v>
                </c:pt>
                <c:pt idx="6">
                  <c:v>ГЖИ</c:v>
                </c:pt>
                <c:pt idx="7">
                  <c:v>ДЖКХ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177</c:v>
                </c:pt>
                <c:pt idx="1">
                  <c:v>160</c:v>
                </c:pt>
                <c:pt idx="2">
                  <c:v>73</c:v>
                </c:pt>
                <c:pt idx="3">
                  <c:v>69</c:v>
                </c:pt>
                <c:pt idx="4">
                  <c:v>35</c:v>
                </c:pt>
                <c:pt idx="5">
                  <c:v>28</c:v>
                </c:pt>
                <c:pt idx="6">
                  <c:v>27</c:v>
                </c:pt>
                <c:pt idx="7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5">
              <a:satMod val="175000"/>
              <a:alpha val="40000"/>
            </a:schemeClr>
          </a:glow>
        </a:effectLst>
      </c:spPr>
    </c:plotArea>
    <c:legend>
      <c:legendPos val="r"/>
      <c:layout>
        <c:manualLayout>
          <c:xMode val="edge"/>
          <c:yMode val="edge"/>
          <c:x val="0.53213931973660178"/>
          <c:y val="5.6481791538029423E-2"/>
          <c:w val="0.45889275014640557"/>
          <c:h val="0.89291115541152699"/>
        </c:manualLayout>
      </c:layout>
      <c:overlay val="0"/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0.06019</cdr:x>
      <cdr:y>0.43421</cdr:y>
    </cdr:from>
    <cdr:to>
      <cdr:x>0.12576</cdr:x>
      <cdr:y>0.49136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39552" y="2376264"/>
          <a:ext cx="587801" cy="3127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34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0.28917</cdr:x>
      <cdr:y>0.09211</cdr:y>
    </cdr:from>
    <cdr:to>
      <cdr:x>0.33267</cdr:x>
      <cdr:y>0.16354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2592288" y="504056"/>
          <a:ext cx="389956" cy="3909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0.2369</cdr:x>
      <cdr:y>0.11842</cdr:y>
    </cdr:from>
    <cdr:to>
      <cdr:x>0.2851</cdr:x>
      <cdr:y>0.19097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2123728" y="648072"/>
          <a:ext cx="432049" cy="397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10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0.19674</cdr:x>
      <cdr:y>0.14474</cdr:y>
    </cdr:from>
    <cdr:to>
      <cdr:x>0.25297</cdr:x>
      <cdr:y>0.23045</cdr:y>
    </cdr:to>
    <cdr:sp macro="" textlink="">
      <cdr:nvSpPr>
        <cdr:cNvPr id="18" name="Прямоугольник 17"/>
        <cdr:cNvSpPr/>
      </cdr:nvSpPr>
      <cdr:spPr>
        <a:xfrm xmlns:a="http://schemas.openxmlformats.org/drawingml/2006/main">
          <a:off x="1763688" y="792088"/>
          <a:ext cx="504056" cy="4690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10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0.17264</cdr:x>
      <cdr:y>0.17105</cdr:y>
    </cdr:from>
    <cdr:to>
      <cdr:x>0.21677</cdr:x>
      <cdr:y>0.27632</cdr:y>
    </cdr:to>
    <cdr:sp macro="" textlink="">
      <cdr:nvSpPr>
        <cdr:cNvPr id="20" name="Прямоугольник 19"/>
        <cdr:cNvSpPr/>
      </cdr:nvSpPr>
      <cdr:spPr>
        <a:xfrm xmlns:a="http://schemas.openxmlformats.org/drawingml/2006/main">
          <a:off x="1547664" y="936104"/>
          <a:ext cx="395552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13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0.12852</cdr:x>
      <cdr:y>0.22368</cdr:y>
    </cdr:from>
    <cdr:to>
      <cdr:x>0.18871</cdr:x>
      <cdr:y>0.3094</cdr:y>
    </cdr:to>
    <cdr:sp macro="" textlink="">
      <cdr:nvSpPr>
        <cdr:cNvPr id="21" name="Прямоугольник 20"/>
        <cdr:cNvSpPr/>
      </cdr:nvSpPr>
      <cdr:spPr>
        <a:xfrm xmlns:a="http://schemas.openxmlformats.org/drawingml/2006/main">
          <a:off x="1152116" y="1224113"/>
          <a:ext cx="539564" cy="4691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18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0.09232</cdr:x>
      <cdr:y>0.30263</cdr:y>
    </cdr:from>
    <cdr:to>
      <cdr:x>0.14051</cdr:x>
      <cdr:y>0.37406</cdr:y>
    </cdr:to>
    <cdr:sp macro="" textlink="">
      <cdr:nvSpPr>
        <cdr:cNvPr id="22" name="Прямоугольник 21"/>
        <cdr:cNvSpPr/>
      </cdr:nvSpPr>
      <cdr:spPr>
        <a:xfrm xmlns:a="http://schemas.openxmlformats.org/drawingml/2006/main">
          <a:off x="827584" y="1656184"/>
          <a:ext cx="432048" cy="3909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24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0.42165</cdr:x>
      <cdr:y>0.67105</cdr:y>
    </cdr:from>
    <cdr:to>
      <cdr:x>0.48722</cdr:x>
      <cdr:y>0.7282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779912" y="3672408"/>
          <a:ext cx="587802" cy="3127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357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0.0678</cdr:x>
      <cdr:y>0.02817</cdr:y>
    </cdr:from>
    <cdr:to>
      <cdr:x>0.4322</cdr:x>
      <cdr:y>0.08451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76064" y="144016"/>
          <a:ext cx="3096344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За </a:t>
          </a:r>
          <a:r>
            <a: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2 </a:t>
          </a:r>
          <a:r>
            <a: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квартал 2023 года</a:t>
          </a:r>
          <a:endParaRPr lang="ru-RU" sz="1800" b="1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0.05085</cdr:x>
      <cdr:y>0.47887</cdr:y>
    </cdr:from>
    <cdr:to>
      <cdr:x>0.11017</cdr:x>
      <cdr:y>0.53521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2448272"/>
          <a:ext cx="504039" cy="2880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69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0.28814</cdr:x>
      <cdr:y>0.73239</cdr:y>
    </cdr:from>
    <cdr:to>
      <cdr:x>0.34746</cdr:x>
      <cdr:y>0.78873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448272" y="3744416"/>
          <a:ext cx="504039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160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0.09322</cdr:x>
      <cdr:y>0.67606</cdr:y>
    </cdr:from>
    <cdr:to>
      <cdr:x>0.15254</cdr:x>
      <cdr:y>0.7324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792088" y="3456384"/>
          <a:ext cx="504038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73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0.36191</cdr:x>
      <cdr:y>0.3198</cdr:y>
    </cdr:from>
    <cdr:to>
      <cdr:x>0.42123</cdr:x>
      <cdr:y>0.37613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3075136" y="1634976"/>
          <a:ext cx="50405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177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0.0678</cdr:x>
      <cdr:y>0.33803</cdr:y>
    </cdr:from>
    <cdr:to>
      <cdr:x>0.12712</cdr:x>
      <cdr:y>0.39437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576064" y="1728192"/>
          <a:ext cx="504039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35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0.10169</cdr:x>
      <cdr:y>0.25352</cdr:y>
    </cdr:from>
    <cdr:to>
      <cdr:x>0.16101</cdr:x>
      <cdr:y>0.30986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864096" y="1296144"/>
          <a:ext cx="504039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28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0.14407</cdr:x>
      <cdr:y>0.19718</cdr:y>
    </cdr:from>
    <cdr:to>
      <cdr:x>0.20339</cdr:x>
      <cdr:y>0.25352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1224136" y="1008112"/>
          <a:ext cx="504039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27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0.20339</cdr:x>
      <cdr:y>0.16901</cdr:y>
    </cdr:from>
    <cdr:to>
      <cdr:x>0.26272</cdr:x>
      <cdr:y>0.22535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1728192" y="864096"/>
          <a:ext cx="504123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24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12585-7DF6-41C6-82C0-95EBB45E32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FF27B-C7F7-40A5-A887-1A3A4AE55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94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218" indent="-228565" defTabSz="44919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350" indent="-228565" defTabSz="44919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8481" indent="-228565" defTabSz="44919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5612" indent="-228565" defTabSz="44919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F12D187-FEA2-4F37-9281-71A2554C3DBE}" type="slidenum">
              <a:rPr lang="ru-RU">
                <a:solidFill>
                  <a:srgbClr val="000000"/>
                </a:solidFill>
                <a:latin typeface="Times New Roman" pitchFamily="18" charset="0"/>
              </a:rPr>
              <a:pPr eaLnBrk="1"/>
              <a:t>1</a:t>
            </a:fld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2" y="5078414"/>
            <a:ext cx="6048376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7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88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3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77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9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44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61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03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01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45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91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EDCAD-E907-4795-97CF-A17B8BBC55C7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82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59" y="-107848"/>
            <a:ext cx="9166460" cy="697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28588" y="1811338"/>
            <a:ext cx="8308975" cy="258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8840" tIns="39600" rIns="78840" bIns="39600"/>
          <a:lstStyle/>
          <a:p>
            <a:pPr algn="ctr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300" b="1">
                <a:solidFill>
                  <a:srgbClr val="000080"/>
                </a:solidFill>
                <a:cs typeface="DejaVu Sans" pitchFamily="34" charset="0"/>
              </a:rPr>
              <a:t> </a:t>
            </a:r>
          </a:p>
          <a:p>
            <a:pPr algn="ctr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300" b="1">
                <a:solidFill>
                  <a:srgbClr val="000080"/>
                </a:solidFill>
                <a:cs typeface="DejaVu Sans" pitchFamily="34" charset="0"/>
              </a:rPr>
              <a:t>                                                                       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362075" y="-39688"/>
            <a:ext cx="5842000" cy="301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31775"/>
            <a:ext cx="10604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200025" y="2169497"/>
            <a:ext cx="7737834" cy="1804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280" tIns="39960" rIns="80280" bIns="3996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Информация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об обращениях граждан, поступивших в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Правительство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Курганской области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 2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квартал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2023 года</a:t>
            </a:r>
            <a:endParaRPr lang="ru-RU" sz="2500" b="1" dirty="0"/>
          </a:p>
        </p:txBody>
      </p:sp>
    </p:spTree>
    <p:extLst>
      <p:ext uri="{BB962C8B-B14F-4D97-AF65-F5344CB8AC3E}">
        <p14:creationId xmlns:p14="http://schemas.microsoft.com/office/powerpoint/2010/main" val="343981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009" y="260648"/>
            <a:ext cx="8443973" cy="72008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об обращениях граждан, поступивших в Правительство Курганской области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 2 квартал 2023 года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340768"/>
            <a:ext cx="6336704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2 квартал 2023 года в Правительство Курганской области поступило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1119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обращений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граждан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2205" y="2499451"/>
            <a:ext cx="3621763" cy="870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 электронном виде поступило  </a:t>
            </a: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802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обращения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42744" y="2499451"/>
            <a:ext cx="3917688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письменной форме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бумажном носителе) </a:t>
            </a:r>
          </a:p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поступило </a:t>
            </a: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317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обращений 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077072"/>
            <a:ext cx="4032448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64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обращения содержали просьбу о личном приеме Губернатора Курганской области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3710" y="4086393"/>
            <a:ext cx="4205719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Устно обратился </a:t>
            </a: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231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гражданин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5445224"/>
            <a:ext cx="8712968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 поступившие обращения граждан рассмотрены в соответствии с требованиями законодательства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114300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B0373"/>
                </a:solidFill>
                <a:latin typeface="Arial" pitchFamily="34" charset="0"/>
                <a:cs typeface="Arial" pitchFamily="34" charset="0"/>
              </a:rPr>
              <a:t>Информация об устных обращениях граждан, поступивших в Правительство Курганской области за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квартал 2023 года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567183"/>
            <a:ext cx="5112568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Количество устных поручений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- 231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603268"/>
            <a:ext cx="1440160" cy="14554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Сфера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ЖКХ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(54 обращения)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395806"/>
            <a:ext cx="1728192" cy="12465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Социальное  обеспечение 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(25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обращений)</a:t>
            </a:r>
          </a:p>
          <a:p>
            <a:pPr algn="ctr"/>
            <a:endParaRPr lang="ru-RU" sz="1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04248" y="3603268"/>
            <a:ext cx="2016224" cy="1224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(11 обращений)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5395805"/>
            <a:ext cx="1944216" cy="1224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 оказании юр.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помощи</a:t>
            </a:r>
          </a:p>
          <a:p>
            <a:pPr algn="ctr"/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(12 обращений)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3423247"/>
            <a:ext cx="3312368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Тематика устных обращений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>
            <a:endCxn id="6" idx="0"/>
          </p:cNvCxnSpPr>
          <p:nvPr/>
        </p:nvCxnSpPr>
        <p:spPr>
          <a:xfrm flipH="1">
            <a:off x="1691680" y="3815783"/>
            <a:ext cx="1656185" cy="1580023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491882" y="3815783"/>
            <a:ext cx="360038" cy="159627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" idx="3"/>
          </p:cNvCxnSpPr>
          <p:nvPr/>
        </p:nvCxnSpPr>
        <p:spPr>
          <a:xfrm flipH="1">
            <a:off x="1691680" y="3815783"/>
            <a:ext cx="1080120" cy="515219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472100" y="3815783"/>
            <a:ext cx="1548172" cy="1554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трелка вниз 27"/>
          <p:cNvSpPr/>
          <p:nvPr/>
        </p:nvSpPr>
        <p:spPr>
          <a:xfrm>
            <a:off x="4459876" y="2571019"/>
            <a:ext cx="327678" cy="781698"/>
          </a:xfrm>
          <a:prstGeom prst="downArrow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752020" y="5419613"/>
            <a:ext cx="2124236" cy="1224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Другие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вопросы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(123 обращения)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5076056" y="3815783"/>
            <a:ext cx="396044" cy="1601874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7020272" y="5417657"/>
            <a:ext cx="1440160" cy="1224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Вопросы об СВО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(6 обращений)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 стрелкой 35"/>
          <p:cNvCxnSpPr>
            <a:endCxn id="7" idx="1"/>
          </p:cNvCxnSpPr>
          <p:nvPr/>
        </p:nvCxnSpPr>
        <p:spPr>
          <a:xfrm>
            <a:off x="5868144" y="3783287"/>
            <a:ext cx="936104" cy="432341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22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об обращениях, поступивших в муниципальные образования Курганской области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766049"/>
              </p:ext>
            </p:extLst>
          </p:nvPr>
        </p:nvGraphicFramePr>
        <p:xfrm>
          <a:off x="0" y="1484784"/>
          <a:ext cx="8928992" cy="55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17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640960" cy="864095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об обращениях граждан,  поступивших из вышестоящих органов исполнительной власти РФ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иных органов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2996952"/>
            <a:ext cx="3952528" cy="345638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87740828"/>
              </p:ext>
            </p:extLst>
          </p:nvPr>
        </p:nvGraphicFramePr>
        <p:xfrm>
          <a:off x="0" y="1124744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98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008112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</a:t>
            </a:r>
            <a:r>
              <a:rPr lang="ru-RU" sz="20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тематике поступивших обращений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(наибольшее количество обращений)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641920"/>
              </p:ext>
            </p:extLst>
          </p:nvPr>
        </p:nvGraphicFramePr>
        <p:xfrm>
          <a:off x="179512" y="1412776"/>
          <a:ext cx="87849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66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352928" cy="936104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 направлении поступивших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обращений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граждан в органы исполнительной власти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Курганской области по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компетенции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32256858"/>
              </p:ext>
            </p:extLst>
          </p:nvPr>
        </p:nvGraphicFramePr>
        <p:xfrm>
          <a:off x="395536" y="1268760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844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225</Words>
  <Application>Microsoft Office PowerPoint</Application>
  <PresentationFormat>Экран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Информация об обращениях граждан, поступивших в Правительство Курганской области за 2 квартал 2023 года</vt:lpstr>
      <vt:lpstr>Информация об устных обращениях граждан, поступивших в Правительство Курганской области за 2 квартал 2023 года</vt:lpstr>
      <vt:lpstr>Информация об обращениях, поступивших в муниципальные образования Курганской области</vt:lpstr>
      <vt:lpstr>Информация об обращениях граждан,  поступивших из вышестоящих органов исполнительной власти РФ  и иных органов </vt:lpstr>
      <vt:lpstr>Информация о тематике поступивших обращений  (наибольшее количество обращений)</vt:lpstr>
      <vt:lpstr>Информация о направлении поступивших обращений граждан в органы исполнительной власти Курганской области по компетенции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А. Екимова</dc:creator>
  <cp:lastModifiedBy>Ольга А. Екимова</cp:lastModifiedBy>
  <cp:revision>38</cp:revision>
  <dcterms:created xsi:type="dcterms:W3CDTF">2023-05-16T11:07:57Z</dcterms:created>
  <dcterms:modified xsi:type="dcterms:W3CDTF">2023-08-02T07:51:45Z</dcterms:modified>
</cp:coreProperties>
</file>