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9"/>
  </p:notesMasterIdLst>
  <p:sldIdLst>
    <p:sldId id="264" r:id="rId2"/>
    <p:sldId id="262" r:id="rId3"/>
    <p:sldId id="261" r:id="rId4"/>
    <p:sldId id="257" r:id="rId5"/>
    <p:sldId id="256" r:id="rId6"/>
    <p:sldId id="258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373"/>
    <a:srgbClr val="4B309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Всего поступило 681 обращение </a:t>
            </a:r>
            <a:endParaRPr lang="ru-RU" sz="1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930349136834258"/>
          <c:y val="9.1284098803993963E-2"/>
          <c:w val="0.96547256245747071"/>
          <c:h val="0.460540441890488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c:spPr>
          <c:invertIfNegative val="0"/>
          <c:cat>
            <c:strRef>
              <c:f>Лист1!$A$2:$A$26</c:f>
              <c:strCache>
                <c:ptCount val="25"/>
                <c:pt idx="0">
                  <c:v>Алменевский МО</c:v>
                </c:pt>
                <c:pt idx="1">
                  <c:v>Белозерский МО</c:v>
                </c:pt>
                <c:pt idx="2">
                  <c:v>Варгашинский МО</c:v>
                </c:pt>
                <c:pt idx="3">
                  <c:v>Далматовский МО</c:v>
                </c:pt>
                <c:pt idx="4">
                  <c:v>Звериноголовский МО</c:v>
                </c:pt>
                <c:pt idx="5">
                  <c:v>Каргапольский МО</c:v>
                </c:pt>
                <c:pt idx="6">
                  <c:v>Катайский МО</c:v>
                </c:pt>
                <c:pt idx="7">
                  <c:v>Кетовский МО </c:v>
                </c:pt>
                <c:pt idx="8">
                  <c:v>Куртамышский МО</c:v>
                </c:pt>
                <c:pt idx="9">
                  <c:v>Лебяжьевский МО </c:v>
                </c:pt>
                <c:pt idx="10">
                  <c:v>Макушинский МО</c:v>
                </c:pt>
                <c:pt idx="11">
                  <c:v>Мишкинский МО</c:v>
                </c:pt>
                <c:pt idx="12">
                  <c:v>Мокроусовский МО </c:v>
                </c:pt>
                <c:pt idx="13">
                  <c:v>Петуховский МО</c:v>
                </c:pt>
                <c:pt idx="14">
                  <c:v>Половинский МО </c:v>
                </c:pt>
                <c:pt idx="15">
                  <c:v>Притобольный МО</c:v>
                </c:pt>
                <c:pt idx="16">
                  <c:v>Сафакулевский МО</c:v>
                </c:pt>
                <c:pt idx="17">
                  <c:v>Целинный МО</c:v>
                </c:pt>
                <c:pt idx="18">
                  <c:v>Частоозерский МО</c:v>
                </c:pt>
                <c:pt idx="19">
                  <c:v>Шадринский МО и г.Шадринск</c:v>
                </c:pt>
                <c:pt idx="20">
                  <c:v>Шатровский МО</c:v>
                </c:pt>
                <c:pt idx="21">
                  <c:v>Шумихинский МО</c:v>
                </c:pt>
                <c:pt idx="22">
                  <c:v>ЩучанскийМО </c:v>
                </c:pt>
                <c:pt idx="23">
                  <c:v>Юргамышсский МО</c:v>
                </c:pt>
                <c:pt idx="24">
                  <c:v>Курган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2</c:v>
                </c:pt>
                <c:pt idx="1">
                  <c:v>14</c:v>
                </c:pt>
                <c:pt idx="2">
                  <c:v>12</c:v>
                </c:pt>
                <c:pt idx="3">
                  <c:v>19</c:v>
                </c:pt>
                <c:pt idx="4">
                  <c:v>5</c:v>
                </c:pt>
                <c:pt idx="5">
                  <c:v>10</c:v>
                </c:pt>
                <c:pt idx="6">
                  <c:v>15</c:v>
                </c:pt>
                <c:pt idx="7">
                  <c:v>40</c:v>
                </c:pt>
                <c:pt idx="8">
                  <c:v>14</c:v>
                </c:pt>
                <c:pt idx="9">
                  <c:v>5</c:v>
                </c:pt>
                <c:pt idx="10">
                  <c:v>11</c:v>
                </c:pt>
                <c:pt idx="11">
                  <c:v>11</c:v>
                </c:pt>
                <c:pt idx="12">
                  <c:v>19</c:v>
                </c:pt>
                <c:pt idx="13">
                  <c:v>21</c:v>
                </c:pt>
                <c:pt idx="14">
                  <c:v>3</c:v>
                </c:pt>
                <c:pt idx="15">
                  <c:v>7</c:v>
                </c:pt>
                <c:pt idx="16">
                  <c:v>6</c:v>
                </c:pt>
                <c:pt idx="17">
                  <c:v>12</c:v>
                </c:pt>
                <c:pt idx="18">
                  <c:v>3</c:v>
                </c:pt>
                <c:pt idx="19">
                  <c:v>70</c:v>
                </c:pt>
                <c:pt idx="20">
                  <c:v>7</c:v>
                </c:pt>
                <c:pt idx="21">
                  <c:v>20</c:v>
                </c:pt>
                <c:pt idx="22">
                  <c:v>10</c:v>
                </c:pt>
                <c:pt idx="23">
                  <c:v>20</c:v>
                </c:pt>
                <c:pt idx="24">
                  <c:v>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568448"/>
        <c:axId val="116570368"/>
      </c:barChart>
      <c:catAx>
        <c:axId val="116568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6570368"/>
        <c:crosses val="autoZero"/>
        <c:auto val="1"/>
        <c:lblAlgn val="ctr"/>
        <c:lblOffset val="100"/>
        <c:noMultiLvlLbl val="0"/>
      </c:catAx>
      <c:valAx>
        <c:axId val="1165703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6568448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>
          <a:solidFill>
            <a:srgbClr val="002060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1 квартал 2023 года</a:t>
            </a:r>
          </a:p>
        </c:rich>
      </c:tx>
      <c:layout>
        <c:manualLayout>
          <c:xMode val="edge"/>
          <c:yMode val="edge"/>
          <c:x val="0.33166491999576597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1 квартал 2023 года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8"/>
            <c:bubble3D val="0"/>
            <c:explosion val="1"/>
          </c:dPt>
          <c:cat>
            <c:strRef>
              <c:f>Лист1!$A$2:$A$10</c:f>
              <c:strCache>
                <c:ptCount val="9"/>
                <c:pt idx="0">
                  <c:v>Управление Президента РФ по работе с обращениями  </c:v>
                </c:pt>
                <c:pt idx="1">
                  <c:v>Министерство труда и соц. отношений РФ</c:v>
                </c:pt>
                <c:pt idx="2">
                  <c:v>Министерство природных ресурсов и экологии  РФ</c:v>
                </c:pt>
                <c:pt idx="3">
                  <c:v>Министерство просвещения РФ</c:v>
                </c:pt>
                <c:pt idx="4">
                  <c:v>Министерство по развитию Дальнего Востока</c:v>
                </c:pt>
                <c:pt idx="5">
                  <c:v>Министерство строительства и ЖКХ РФ</c:v>
                </c:pt>
                <c:pt idx="6">
                  <c:v>Министерство транспорта РФ </c:v>
                </c:pt>
                <c:pt idx="7">
                  <c:v>Правительство Тюменской области</c:v>
                </c:pt>
                <c:pt idx="8">
                  <c:v>Правительство Ханты - Мансийского АО -Югры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331</c:v>
                </c:pt>
                <c:pt idx="1">
                  <c:v>28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4054478069467"/>
          <c:y val="0.10072372910946403"/>
          <c:w val="0.37727163001389485"/>
          <c:h val="0.89898979478470642"/>
        </c:manualLayout>
      </c:layout>
      <c:overlay val="0"/>
      <c:txPr>
        <a:bodyPr/>
        <a:lstStyle/>
        <a:p>
          <a:pPr>
            <a:defRPr sz="11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  <c:spPr>
        <a:solidFill>
          <a:schemeClr val="bg2"/>
        </a:solidFill>
      </c:spPr>
    </c:sideWall>
    <c:backWall>
      <c:thickness val="0"/>
      <c:spPr>
        <a:solidFill>
          <a:schemeClr val="bg2"/>
        </a:solidFill>
      </c:spPr>
    </c:backWall>
    <c:plotArea>
      <c:layout>
        <c:manualLayout>
          <c:layoutTarget val="inner"/>
          <c:xMode val="edge"/>
          <c:yMode val="edge"/>
          <c:x val="4.0914625255176439E-2"/>
          <c:y val="2.2767532002616994E-3"/>
          <c:w val="0.96610783027121605"/>
          <c:h val="0.594696939376668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2060"/>
              </a:solidFill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cat>
            <c:strRef>
              <c:f>Лист1!$A$2:$A$9</c:f>
              <c:strCache>
                <c:ptCount val="8"/>
                <c:pt idx="0">
                  <c:v>Сфера ЖКХ</c:v>
                </c:pt>
                <c:pt idx="1">
                  <c:v>Соц. обеспечение </c:v>
                </c:pt>
                <c:pt idx="2">
                  <c:v>Здравоохранение</c:v>
                </c:pt>
                <c:pt idx="3">
                  <c:v>Повышение цен</c:v>
                </c:pt>
                <c:pt idx="4">
                  <c:v>Обеспечение жильем льготников</c:v>
                </c:pt>
                <c:pt idx="5">
                  <c:v>Выплаты детских пособий</c:v>
                </c:pt>
                <c:pt idx="6">
                  <c:v>Транспортная реформа</c:v>
                </c:pt>
                <c:pt idx="7">
                  <c:v>СВО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100</c:v>
                </c:pt>
                <c:pt idx="1">
                  <c:v>80</c:v>
                </c:pt>
                <c:pt idx="2">
                  <c:v>60</c:v>
                </c:pt>
                <c:pt idx="3">
                  <c:v>50</c:v>
                </c:pt>
                <c:pt idx="4">
                  <c:v>40</c:v>
                </c:pt>
                <c:pt idx="5">
                  <c:v>30</c:v>
                </c:pt>
                <c:pt idx="6">
                  <c:v>20</c:v>
                </c:pt>
                <c:pt idx="7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Сфера ЖКХ</c:v>
                </c:pt>
                <c:pt idx="1">
                  <c:v>Соц. обеспечение </c:v>
                </c:pt>
                <c:pt idx="2">
                  <c:v>Здравоохранение</c:v>
                </c:pt>
                <c:pt idx="3">
                  <c:v>Повышение цен</c:v>
                </c:pt>
                <c:pt idx="4">
                  <c:v>Обеспечение жильем льготников</c:v>
                </c:pt>
                <c:pt idx="5">
                  <c:v>Выплаты детских пособий</c:v>
                </c:pt>
                <c:pt idx="6">
                  <c:v>Транспортная реформа</c:v>
                </c:pt>
                <c:pt idx="7">
                  <c:v>СВО</c:v>
                </c:pt>
              </c:strCache>
            </c:strRef>
          </c:cat>
          <c:val>
            <c:numRef>
              <c:f>Лист1!$C$2:$C$9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Сфера ЖКХ</c:v>
                </c:pt>
                <c:pt idx="1">
                  <c:v>Соц. обеспечение </c:v>
                </c:pt>
                <c:pt idx="2">
                  <c:v>Здравоохранение</c:v>
                </c:pt>
                <c:pt idx="3">
                  <c:v>Повышение цен</c:v>
                </c:pt>
                <c:pt idx="4">
                  <c:v>Обеспечение жильем льготников</c:v>
                </c:pt>
                <c:pt idx="5">
                  <c:v>Выплаты детских пособий</c:v>
                </c:pt>
                <c:pt idx="6">
                  <c:v>Транспортная реформа</c:v>
                </c:pt>
                <c:pt idx="7">
                  <c:v>СВО</c:v>
                </c:pt>
              </c:strCache>
            </c:strRef>
          </c:cat>
          <c:val>
            <c:numRef>
              <c:f>Лист1!$D$2:$D$9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140352"/>
        <c:axId val="119141888"/>
        <c:axId val="100771584"/>
      </c:bar3DChart>
      <c:catAx>
        <c:axId val="119140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9141888"/>
        <c:crosses val="autoZero"/>
        <c:auto val="1"/>
        <c:lblAlgn val="ctr"/>
        <c:lblOffset val="100"/>
        <c:noMultiLvlLbl val="0"/>
      </c:catAx>
      <c:valAx>
        <c:axId val="11914188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9140352"/>
        <c:crossesAt val="1"/>
        <c:crossBetween val="between"/>
      </c:valAx>
      <c:serAx>
        <c:axId val="100771584"/>
        <c:scaling>
          <c:orientation val="minMax"/>
        </c:scaling>
        <c:delete val="1"/>
        <c:axPos val="b"/>
        <c:majorTickMark val="out"/>
        <c:minorTickMark val="none"/>
        <c:tickLblPos val="nextTo"/>
        <c:crossAx val="119141888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660055662365203E-2"/>
          <c:y val="0.15740348099037507"/>
          <c:w val="0.43225329012407282"/>
          <c:h val="0.7183927920371915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cat>
            <c:strRef>
              <c:f>Лист1!$A$2:$A$14</c:f>
              <c:strCache>
                <c:ptCount val="13"/>
                <c:pt idx="0">
                  <c:v>Адм. г. Кургана</c:v>
                </c:pt>
                <c:pt idx="1">
                  <c:v>ГУСЗН </c:v>
                </c:pt>
                <c:pt idx="2">
                  <c:v>ДЗО</c:v>
                </c:pt>
                <c:pt idx="3">
                  <c:v>ДОН</c:v>
                </c:pt>
                <c:pt idx="4">
                  <c:v>ГЖИ</c:v>
                </c:pt>
                <c:pt idx="5">
                  <c:v>ДЭР</c:v>
                </c:pt>
                <c:pt idx="6">
                  <c:v>Адм. г. Шадринска</c:v>
                </c:pt>
                <c:pt idx="7">
                  <c:v>ДПР</c:v>
                </c:pt>
                <c:pt idx="8">
                  <c:v>ДЖКХ</c:v>
                </c:pt>
                <c:pt idx="9">
                  <c:v>Военный комиссариат Курганской области </c:v>
                </c:pt>
                <c:pt idx="10">
                  <c:v>ГУТЗН</c:v>
                </c:pt>
                <c:pt idx="11">
                  <c:v>УМВД РФ по Курганской области</c:v>
                </c:pt>
                <c:pt idx="12">
                  <c:v>Адм. Кетовского МО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151</c:v>
                </c:pt>
                <c:pt idx="1">
                  <c:v>99</c:v>
                </c:pt>
                <c:pt idx="2">
                  <c:v>92</c:v>
                </c:pt>
                <c:pt idx="3">
                  <c:v>40</c:v>
                </c:pt>
                <c:pt idx="4">
                  <c:v>29</c:v>
                </c:pt>
                <c:pt idx="5">
                  <c:v>24</c:v>
                </c:pt>
                <c:pt idx="6">
                  <c:v>20</c:v>
                </c:pt>
                <c:pt idx="7">
                  <c:v>19</c:v>
                </c:pt>
                <c:pt idx="8">
                  <c:v>18</c:v>
                </c:pt>
                <c:pt idx="9">
                  <c:v>15</c:v>
                </c:pt>
                <c:pt idx="10">
                  <c:v>15</c:v>
                </c:pt>
                <c:pt idx="11">
                  <c:v>13</c:v>
                </c:pt>
                <c:pt idx="1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5">
              <a:satMod val="175000"/>
              <a:alpha val="40000"/>
            </a:schemeClr>
          </a:glow>
        </a:effectLst>
      </c:spPr>
    </c:plotArea>
    <c:legend>
      <c:legendPos val="r"/>
      <c:layout>
        <c:manualLayout>
          <c:xMode val="edge"/>
          <c:yMode val="edge"/>
          <c:x val="0.60836672573103934"/>
          <c:y val="5.6481791538029423E-2"/>
          <c:w val="0.38266534415196807"/>
          <c:h val="0.89291115541152699"/>
        </c:manualLayout>
      </c:layout>
      <c:overlay val="0"/>
      <c:txPr>
        <a:bodyPr/>
        <a:lstStyle/>
        <a:p>
          <a:pPr>
            <a:defRPr sz="12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0.06426</cdr:x>
      <cdr:y>0.38158</cdr:y>
    </cdr:from>
    <cdr:to>
      <cdr:x>0.12983</cdr:x>
      <cdr:y>0.43873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76064" y="2088232"/>
          <a:ext cx="587802" cy="312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0.28917</cdr:x>
      <cdr:y>0.09211</cdr:y>
    </cdr:from>
    <cdr:to>
      <cdr:x>0.33267</cdr:x>
      <cdr:y>0.16354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2592288" y="504056"/>
          <a:ext cx="389956" cy="390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0.47244</cdr:x>
      <cdr:y>0.68571</cdr:y>
    </cdr:from>
    <cdr:to>
      <cdr:x>0.53801</cdr:x>
      <cdr:y>0.74286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4320480" y="3456384"/>
          <a:ext cx="599673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331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0.25704</cdr:x>
      <cdr:y>0.10526</cdr:y>
    </cdr:from>
    <cdr:to>
      <cdr:x>0.29395</cdr:x>
      <cdr:y>0.19097</cdr:y>
    </cdr:to>
    <cdr:sp macro="" textlink="">
      <cdr:nvSpPr>
        <cdr:cNvPr id="17" name="Прямоугольник 16"/>
        <cdr:cNvSpPr/>
      </cdr:nvSpPr>
      <cdr:spPr>
        <a:xfrm xmlns:a="http://schemas.openxmlformats.org/drawingml/2006/main">
          <a:off x="2304256" y="576064"/>
          <a:ext cx="330879" cy="4690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0.22491</cdr:x>
      <cdr:y>0.13158</cdr:y>
    </cdr:from>
    <cdr:to>
      <cdr:x>0.25099</cdr:x>
      <cdr:y>0.21729</cdr:y>
    </cdr:to>
    <cdr:sp macro="" textlink="">
      <cdr:nvSpPr>
        <cdr:cNvPr id="18" name="Прямоугольник 17"/>
        <cdr:cNvSpPr/>
      </cdr:nvSpPr>
      <cdr:spPr>
        <a:xfrm xmlns:a="http://schemas.openxmlformats.org/drawingml/2006/main">
          <a:off x="2016224" y="720080"/>
          <a:ext cx="233794" cy="4690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0.18475</cdr:x>
      <cdr:y>0.15789</cdr:y>
    </cdr:from>
    <cdr:to>
      <cdr:x>0.21753</cdr:x>
      <cdr:y>0.25789</cdr:y>
    </cdr:to>
    <cdr:sp macro="" textlink="">
      <cdr:nvSpPr>
        <cdr:cNvPr id="19" name="Прямоугольник 18"/>
        <cdr:cNvSpPr/>
      </cdr:nvSpPr>
      <cdr:spPr>
        <a:xfrm xmlns:a="http://schemas.openxmlformats.org/drawingml/2006/main">
          <a:off x="1656184" y="864096"/>
          <a:ext cx="293856" cy="5472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0.16065</cdr:x>
      <cdr:y>0.18421</cdr:y>
    </cdr:from>
    <cdr:to>
      <cdr:x>0.19343</cdr:x>
      <cdr:y>0.28421</cdr:y>
    </cdr:to>
    <cdr:sp macro="" textlink="">
      <cdr:nvSpPr>
        <cdr:cNvPr id="20" name="Прямоугольник 19"/>
        <cdr:cNvSpPr/>
      </cdr:nvSpPr>
      <cdr:spPr>
        <a:xfrm xmlns:a="http://schemas.openxmlformats.org/drawingml/2006/main">
          <a:off x="1440160" y="1008112"/>
          <a:ext cx="293856" cy="5472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0.12852</cdr:x>
      <cdr:y>0.22368</cdr:y>
    </cdr:from>
    <cdr:to>
      <cdr:x>0.1613</cdr:x>
      <cdr:y>0.3094</cdr:y>
    </cdr:to>
    <cdr:sp macro="" textlink="">
      <cdr:nvSpPr>
        <cdr:cNvPr id="21" name="Прямоугольник 20"/>
        <cdr:cNvSpPr/>
      </cdr:nvSpPr>
      <cdr:spPr>
        <a:xfrm xmlns:a="http://schemas.openxmlformats.org/drawingml/2006/main">
          <a:off x="1152128" y="1224136"/>
          <a:ext cx="293856" cy="4691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0.10442</cdr:x>
      <cdr:y>0.26316</cdr:y>
    </cdr:from>
    <cdr:to>
      <cdr:x>0.13862</cdr:x>
      <cdr:y>0.33459</cdr:y>
    </cdr:to>
    <cdr:sp macro="" textlink="">
      <cdr:nvSpPr>
        <cdr:cNvPr id="22" name="Прямоугольник 21"/>
        <cdr:cNvSpPr/>
      </cdr:nvSpPr>
      <cdr:spPr>
        <a:xfrm xmlns:a="http://schemas.openxmlformats.org/drawingml/2006/main">
          <a:off x="936104" y="1440160"/>
          <a:ext cx="306585" cy="390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0.47392</cdr:x>
      <cdr:y>0.68421</cdr:y>
    </cdr:from>
    <cdr:to>
      <cdr:x>0.53949</cdr:x>
      <cdr:y>0.74136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4248472" y="3744416"/>
          <a:ext cx="587801" cy="3127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331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0.0678</cdr:x>
      <cdr:y>0.02817</cdr:y>
    </cdr:from>
    <cdr:to>
      <cdr:x>0.4322</cdr:x>
      <cdr:y>0.08451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76064" y="144016"/>
          <a:ext cx="3096344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За 1 квартал 2023 года</a:t>
          </a:r>
          <a:endParaRPr lang="ru-RU" sz="1800" b="1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0.0339</cdr:x>
      <cdr:y>0.43662</cdr:y>
    </cdr:from>
    <cdr:to>
      <cdr:x>0.09322</cdr:x>
      <cdr:y>0.49296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88032" y="223224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24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0.36441</cdr:x>
      <cdr:y>0.69014</cdr:y>
    </cdr:from>
    <cdr:to>
      <cdr:x>0.42373</cdr:x>
      <cdr:y>0.74648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096344" y="3528392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99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0.16949</cdr:x>
      <cdr:y>0.78873</cdr:y>
    </cdr:from>
    <cdr:to>
      <cdr:x>0.22881</cdr:x>
      <cdr:y>0.84507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1440160" y="403244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92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0.05932</cdr:x>
      <cdr:y>0.64789</cdr:y>
    </cdr:from>
    <cdr:to>
      <cdr:x>0.11864</cdr:x>
      <cdr:y>0.70423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504056" y="331236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55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0.0339</cdr:x>
      <cdr:y>0.53521</cdr:y>
    </cdr:from>
    <cdr:to>
      <cdr:x>0.09322</cdr:x>
      <cdr:y>0.59155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288032" y="2736304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29</a:t>
          </a:r>
        </a:p>
        <a:p xmlns:a="http://schemas.openxmlformats.org/drawingml/2006/main"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0.36191</cdr:x>
      <cdr:y>0.3198</cdr:y>
    </cdr:from>
    <cdr:to>
      <cdr:x>0.42123</cdr:x>
      <cdr:y>0.37613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3075136" y="1634976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151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0.04237</cdr:x>
      <cdr:y>0.3662</cdr:y>
    </cdr:from>
    <cdr:to>
      <cdr:x>0.10169</cdr:x>
      <cdr:y>0.42254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360040" y="187220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20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0.36191</cdr:x>
      <cdr:y>0.3198</cdr:y>
    </cdr:from>
    <cdr:to>
      <cdr:x>0.42123</cdr:x>
      <cdr:y>0.37613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3075136" y="1634976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151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0.0678</cdr:x>
      <cdr:y>0.29577</cdr:y>
    </cdr:from>
    <cdr:to>
      <cdr:x>0.12712</cdr:x>
      <cdr:y>0.35211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576064" y="151216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19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0.09322</cdr:x>
      <cdr:y>0.25352</cdr:y>
    </cdr:from>
    <cdr:to>
      <cdr:x>0.15254</cdr:x>
      <cdr:y>0.30986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792088" y="1296144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0.12712</cdr:x>
      <cdr:y>0.21127</cdr:y>
    </cdr:from>
    <cdr:to>
      <cdr:x>0.18644</cdr:x>
      <cdr:y>0.26761</cdr:y>
    </cdr:to>
    <cdr:sp macro="" textlink="">
      <cdr:nvSpPr>
        <cdr:cNvPr id="13" name="Прямоугольник 12"/>
        <cdr:cNvSpPr/>
      </cdr:nvSpPr>
      <cdr:spPr>
        <a:xfrm xmlns:a="http://schemas.openxmlformats.org/drawingml/2006/main">
          <a:off x="1080120" y="1080120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15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0.15254</cdr:x>
      <cdr:y>0.1831</cdr:y>
    </cdr:from>
    <cdr:to>
      <cdr:x>0.21186</cdr:x>
      <cdr:y>0.23944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1296144" y="936104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15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0.18644</cdr:x>
      <cdr:y>0.16901</cdr:y>
    </cdr:from>
    <cdr:to>
      <cdr:x>0.24576</cdr:x>
      <cdr:y>0.22535</cdr:y>
    </cdr:to>
    <cdr:sp macro="" textlink="">
      <cdr:nvSpPr>
        <cdr:cNvPr id="15" name="Прямоугольник 14"/>
        <cdr:cNvSpPr/>
      </cdr:nvSpPr>
      <cdr:spPr>
        <a:xfrm xmlns:a="http://schemas.openxmlformats.org/drawingml/2006/main">
          <a:off x="1584176" y="864096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13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0.21186</cdr:x>
      <cdr:y>0.15493</cdr:y>
    </cdr:from>
    <cdr:to>
      <cdr:x>0.27119</cdr:x>
      <cdr:y>0.21127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1800200" y="79208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10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12585-7DF6-41C6-82C0-95EBB45E32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FF27B-C7F7-40A5-A887-1A3A4AE55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94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218" indent="-228565" defTabSz="44919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350" indent="-228565" defTabSz="44919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8481" indent="-228565" defTabSz="44919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5612" indent="-228565" defTabSz="44919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790" algn="l"/>
                <a:tab pos="1447581" algn="l"/>
                <a:tab pos="2171371" algn="l"/>
                <a:tab pos="2895161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BF12D187-FEA2-4F37-9281-71A2554C3DBE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2" y="5078414"/>
            <a:ext cx="6048376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07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88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3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77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9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44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61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3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01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45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91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EDCAD-E907-4795-97CF-A17B8BBC55C7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A35FE-FA7C-4320-AFB8-64D37528DA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82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459" y="-107848"/>
            <a:ext cx="9166460" cy="6976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28588" y="1811338"/>
            <a:ext cx="8308975" cy="258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8840" tIns="39600" rIns="78840" bIns="39600"/>
          <a:lstStyle/>
          <a:p>
            <a:pPr algn="ctr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300" b="1">
                <a:solidFill>
                  <a:srgbClr val="000080"/>
                </a:solidFill>
                <a:cs typeface="DejaVu Sans" pitchFamily="34" charset="0"/>
              </a:rPr>
              <a:t> </a:t>
            </a:r>
          </a:p>
          <a:p>
            <a:pPr algn="ctr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300" b="1">
                <a:solidFill>
                  <a:srgbClr val="000080"/>
                </a:solidFill>
                <a:cs typeface="DejaVu Sans" pitchFamily="34" charset="0"/>
              </a:rPr>
              <a:t>                                                                       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1362075" y="-39688"/>
            <a:ext cx="5842000" cy="301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307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31775"/>
            <a:ext cx="106045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200025" y="2169497"/>
            <a:ext cx="7737834" cy="180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280" tIns="39960" rIns="80280" bIns="39960">
            <a:sp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Информация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об обращениях граждан, поступивших в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Правительство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Курганской области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1 квартал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2023 года</a:t>
            </a:r>
            <a:endParaRPr lang="ru-RU" sz="2500" b="1" dirty="0"/>
          </a:p>
        </p:txBody>
      </p:sp>
    </p:spTree>
    <p:extLst>
      <p:ext uri="{BB962C8B-B14F-4D97-AF65-F5344CB8AC3E}">
        <p14:creationId xmlns:p14="http://schemas.microsoft.com/office/powerpoint/2010/main" val="3439813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009" y="260648"/>
            <a:ext cx="8443973" cy="72008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об обращениях граждан, поступивших в Правительство Курганской области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1 квартал 2023 года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340768"/>
            <a:ext cx="6336704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 1 квартал 2023 года в Правительство Курганской области поступило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901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обращение граждан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2205" y="2492895"/>
            <a:ext cx="3621763" cy="8706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 электронном виде поступило  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633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обращения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42744" y="2499451"/>
            <a:ext cx="3917688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письменной форме (на бумажном носителе) </a:t>
            </a:r>
          </a:p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поступило 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268 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обращений 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077072"/>
            <a:ext cx="4032448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обращений содержали просьбу о личном приеме Губернатора Курганской области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3710" y="4086393"/>
            <a:ext cx="4205719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Устно обратился 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261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гражданин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5445224"/>
            <a:ext cx="8712968" cy="1080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 поступившие обращения граждан рассмотрены в соответствии с требованиями законодательства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9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114300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0B0373"/>
                </a:solidFill>
                <a:latin typeface="Arial" pitchFamily="34" charset="0"/>
                <a:cs typeface="Arial" pitchFamily="34" charset="0"/>
              </a:rPr>
              <a:t>Информация об устных обращениях граждан, поступивших в Правительство Курганской области за 1 квартал 2023 года</a:t>
            </a:r>
            <a:endParaRPr lang="ru-RU" sz="2000" b="1" dirty="0">
              <a:solidFill>
                <a:srgbClr val="0B037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567183"/>
            <a:ext cx="4536504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Количество устных поручений  - 261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603267"/>
            <a:ext cx="1440160" cy="20953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Сфера ЖКХ - 50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5340440"/>
            <a:ext cx="1872208" cy="12465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Социальное  обеспечение - 50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38255" y="5362291"/>
            <a:ext cx="2016224" cy="12247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 - 16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25417" y="3603267"/>
            <a:ext cx="1944216" cy="20953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работе предприятий всех форм собственности -19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3423247"/>
            <a:ext cx="3096344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Тематика устных обращений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125625" y="3783287"/>
            <a:ext cx="679052" cy="1510832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978896" y="3783287"/>
            <a:ext cx="667471" cy="1557153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5" idx="3"/>
          </p:cNvCxnSpPr>
          <p:nvPr/>
        </p:nvCxnSpPr>
        <p:spPr>
          <a:xfrm flipH="1">
            <a:off x="1691680" y="3783287"/>
            <a:ext cx="1296144" cy="867665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8" idx="1"/>
          </p:cNvCxnSpPr>
          <p:nvPr/>
        </p:nvCxnSpPr>
        <p:spPr>
          <a:xfrm>
            <a:off x="5724128" y="3783287"/>
            <a:ext cx="1301289" cy="867665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низ 27"/>
          <p:cNvSpPr/>
          <p:nvPr/>
        </p:nvSpPr>
        <p:spPr>
          <a:xfrm>
            <a:off x="4067944" y="2575295"/>
            <a:ext cx="327678" cy="781698"/>
          </a:xfrm>
          <a:prstGeom prst="downArrow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22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об обращениях, поступивших в муниципальные образования Курганской области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116028"/>
              </p:ext>
            </p:extLst>
          </p:nvPr>
        </p:nvGraphicFramePr>
        <p:xfrm>
          <a:off x="0" y="1484784"/>
          <a:ext cx="8928992" cy="55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174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640960" cy="864095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об обращениях граждан,  поступивших из вышестоящих органов исполнительной власти РФ 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иных органов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2996952"/>
            <a:ext cx="3952528" cy="345638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927665357"/>
              </p:ext>
            </p:extLst>
          </p:nvPr>
        </p:nvGraphicFramePr>
        <p:xfrm>
          <a:off x="0" y="1124744"/>
          <a:ext cx="896448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980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008112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по тематике поступивших обращений 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(наибольшее количество обращений)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621767"/>
              </p:ext>
            </p:extLst>
          </p:nvPr>
        </p:nvGraphicFramePr>
        <p:xfrm>
          <a:off x="179512" y="1412776"/>
          <a:ext cx="87849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662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352928" cy="936104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 направлении поступивших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обращений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граждан в органы исполнительной власти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Курганской области по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компетенции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54853282"/>
              </p:ext>
            </p:extLst>
          </p:nvPr>
        </p:nvGraphicFramePr>
        <p:xfrm>
          <a:off x="395536" y="1268760"/>
          <a:ext cx="84969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844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210</Words>
  <Application>Microsoft Office PowerPoint</Application>
  <PresentationFormat>Экран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Информация об обращениях граждан, поступивших в Правительство Курганской области за 1 квартал 2023 года</vt:lpstr>
      <vt:lpstr>Информация об устных обращениях граждан, поступивших в Правительство Курганской области за 1 квартал 2023 года</vt:lpstr>
      <vt:lpstr>Информация об обращениях, поступивших в муниципальные образования Курганской области</vt:lpstr>
      <vt:lpstr>Информация об обращениях граждан,  поступивших из вышестоящих органов исполнительной власти РФ  и иных органов </vt:lpstr>
      <vt:lpstr>Информация по тематике поступивших обращений  (наибольшее количество обращений)</vt:lpstr>
      <vt:lpstr>Информация о направлении поступивших обращений граждан в органы исполнительной власти Курганской области по компетенции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А. Екимова</dc:creator>
  <cp:lastModifiedBy>Ольга А. Екимова</cp:lastModifiedBy>
  <cp:revision>29</cp:revision>
  <dcterms:created xsi:type="dcterms:W3CDTF">2023-05-16T11:07:57Z</dcterms:created>
  <dcterms:modified xsi:type="dcterms:W3CDTF">2023-05-24T07:06:01Z</dcterms:modified>
</cp:coreProperties>
</file>