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8"/>
  </p:notesMasterIdLst>
  <p:sldIdLst>
    <p:sldId id="345" r:id="rId2"/>
    <p:sldId id="374" r:id="rId3"/>
    <p:sldId id="368" r:id="rId4"/>
    <p:sldId id="369" r:id="rId5"/>
    <p:sldId id="373" r:id="rId6"/>
    <p:sldId id="377" r:id="rId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8DC7FB"/>
    <a:srgbClr val="A6D3FC"/>
    <a:srgbClr val="99CCFF"/>
    <a:srgbClr val="BCE7FC"/>
    <a:srgbClr val="B3FFC1"/>
    <a:srgbClr val="CCFFFF"/>
    <a:srgbClr val="008000"/>
    <a:srgbClr val="0099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701" autoAdjust="0"/>
  </p:normalViewPr>
  <p:slideViewPr>
    <p:cSldViewPr snapToGrid="0">
      <p:cViewPr>
        <p:scale>
          <a:sx n="75" d="100"/>
          <a:sy n="75" d="100"/>
        </p:scale>
        <p:origin x="-74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8;&#1090;&#1086;&#1075;&#1086;&#1074;&#1072;&#1103;%20&#1087;&#1088;&#1077;&#1079;&#1077;&#1085;&#1090;&#1072;&#1094;&#1080;&#1103;%202010%20&#1075;&#1086;&#1076;_&#1088;&#1072;&#1089;&#1096;&#1080;&#1088;&#1077;&#1085;&#1085;&#1099;&#1081;%20&#1074;&#1072;&#1088;&#1080;&#1072;&#1085;&#1090;\&#1048;&#1090;&#1086;&#1075;&#1086;&#1074;&#1072;&#1103;%20&#1087;&#1088;&#1077;&#1079;&#1077;&#1085;&#1090;&#1072;&#1094;&#1080;&#1103;%20&#1052;&#1040;&#1059;%20&#171;&#1062;&#1055;&#1055;&#187;%202010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8;&#1090;&#1086;&#1075;&#1086;&#1074;&#1072;&#1103;%20&#1087;&#1088;&#1077;&#1079;&#1077;&#1085;&#1090;&#1072;&#1094;&#1080;&#1103;%202010%20&#1075;&#1086;&#1076;_&#1088;&#1072;&#1089;&#1096;&#1080;&#1088;&#1077;&#1085;&#1085;&#1099;&#1081;%20&#1074;&#1072;&#1088;&#1080;&#1072;&#1085;&#1090;\&#1048;&#1090;&#1086;&#1075;&#1086;&#1074;&#1072;&#1103;%20&#1087;&#1088;&#1077;&#1079;&#1077;&#1085;&#1090;&#1072;&#1094;&#1080;&#1103;%20&#1052;&#1040;&#1059;%20&#171;&#1062;&#1055;&#1055;&#187;%202010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151"/>
      <c:rotY val="20"/>
      <c:depthPercent val="100"/>
      <c:rAngAx val="1"/>
    </c:view3D>
    <c:floor>
      <c:thickness val="0"/>
      <c:spPr>
        <a:noFill/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193801652504531"/>
          <c:y val="1.0895858138744855E-2"/>
          <c:w val="0.8591194812048506"/>
          <c:h val="0.919153100152109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'Регистрация предпринимателей '!$C$1</c:f>
              <c:strCache>
                <c:ptCount val="1"/>
                <c:pt idx="0">
                  <c:v>Количество зарегистрированных ООО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2460167778849102E-3"/>
                  <c:y val="7.5076262893037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241787798772345E-3"/>
                  <c:y val="5.497076460745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523333481962823E-3"/>
                  <c:y val="1.028265382583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755105940074162E-3"/>
                  <c:y val="4.6359649661576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427135900255062E-3"/>
                  <c:y val="1.045381027839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549823902468551E-3"/>
                  <c:y val="5.3310730854433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057853389117811E-3"/>
                  <c:y val="2.812534548626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762791936757647E-3"/>
                  <c:y val="7.5980362049129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0787316771373067E-3"/>
                  <c:y val="1.2875878814680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2001534262621889E-2"/>
                  <c:y val="4.6250830632323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7561485160748698E-2"/>
                  <c:y val="8.3203328133125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1733888105551734E-3"/>
                  <c:y val="1.040041601664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3900150077841118E-3"/>
                  <c:y val="1.040025223056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B0F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'Регистрация предпринимателей '!$A$2:$A$14</c:f>
              <c:strCache>
                <c:ptCount val="1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Всего:</c:v>
                </c:pt>
              </c:strCache>
            </c:strRef>
          </c:cat>
          <c:val>
            <c:numRef>
              <c:f>'Регистрация предпринимателей '!$C$2:$C$14</c:f>
              <c:numCache>
                <c:formatCode>General</c:formatCode>
                <c:ptCount val="13"/>
                <c:pt idx="0">
                  <c:v>7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13</c:v>
                </c:pt>
                <c:pt idx="6">
                  <c:v>12</c:v>
                </c:pt>
                <c:pt idx="7">
                  <c:v>16</c:v>
                </c:pt>
                <c:pt idx="8">
                  <c:v>7</c:v>
                </c:pt>
                <c:pt idx="9">
                  <c:v>9</c:v>
                </c:pt>
                <c:pt idx="10">
                  <c:v>14</c:v>
                </c:pt>
                <c:pt idx="11">
                  <c:v>7</c:v>
                </c:pt>
                <c:pt idx="12">
                  <c:v>118</c:v>
                </c:pt>
              </c:numCache>
            </c:numRef>
          </c:val>
        </c:ser>
        <c:ser>
          <c:idx val="1"/>
          <c:order val="1"/>
          <c:tx>
            <c:strRef>
              <c:f>'Регистрация предпринимателей '!$B$1</c:f>
              <c:strCache>
                <c:ptCount val="1"/>
                <c:pt idx="0">
                  <c:v>Количество зарегистрированных ИП и КФХ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8.6226613605833221E-3"/>
                  <c:y val="-2.789063202021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892951166403661E-2"/>
                  <c:y val="-5.8157528878290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563344376200601E-2"/>
                  <c:y val="-8.8422787875577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381531379275635E-3"/>
                  <c:y val="-5.6446057259336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461485073116536E-3"/>
                  <c:y val="-2.9550284373579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5186096124048568E-3"/>
                  <c:y val="-2.3614409764010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190602735630264E-2"/>
                  <c:y val="-3.8320399753508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50969931578711E-2"/>
                  <c:y val="-9.9709110348747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3600964476954293E-3"/>
                  <c:y val="-6.7732095110577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9502918722832317E-3"/>
                  <c:y val="-6.6877462853424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225865787303629E-2"/>
                  <c:y val="-2.0800832033281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8.3399805967043269E-3"/>
                  <c:y val="-4.1601664066562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C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'Регистрация предпринимателей '!$A$2:$A$14</c:f>
              <c:strCache>
                <c:ptCount val="1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Всего:</c:v>
                </c:pt>
              </c:strCache>
            </c:strRef>
          </c:cat>
          <c:val>
            <c:numRef>
              <c:f>'Регистрация предпринимателей '!$B$2:$B$14</c:f>
              <c:numCache>
                <c:formatCode>General</c:formatCode>
                <c:ptCount val="13"/>
                <c:pt idx="0">
                  <c:v>16</c:v>
                </c:pt>
                <c:pt idx="1">
                  <c:v>13</c:v>
                </c:pt>
                <c:pt idx="2">
                  <c:v>14</c:v>
                </c:pt>
                <c:pt idx="3">
                  <c:v>18</c:v>
                </c:pt>
                <c:pt idx="4">
                  <c:v>14</c:v>
                </c:pt>
                <c:pt idx="5">
                  <c:v>19</c:v>
                </c:pt>
                <c:pt idx="6">
                  <c:v>26</c:v>
                </c:pt>
                <c:pt idx="7">
                  <c:v>32</c:v>
                </c:pt>
                <c:pt idx="8">
                  <c:v>25</c:v>
                </c:pt>
                <c:pt idx="9">
                  <c:v>31</c:v>
                </c:pt>
                <c:pt idx="10">
                  <c:v>27</c:v>
                </c:pt>
                <c:pt idx="11">
                  <c:v>40</c:v>
                </c:pt>
                <c:pt idx="12">
                  <c:v>275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968320"/>
        <c:axId val="100969856"/>
        <c:axId val="0"/>
      </c:bar3DChart>
      <c:catAx>
        <c:axId val="100968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0969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96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0968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583933719694461"/>
          <c:y val="0.36612510936132986"/>
          <c:w val="0.27945780267399467"/>
          <c:h val="0.3302916885389325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151"/>
      <c:rotY val="20"/>
      <c:depthPercent val="100"/>
      <c:rAngAx val="1"/>
    </c:view3D>
    <c:floor>
      <c:thickness val="0"/>
      <c:spPr>
        <a:noFill/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193801652504531"/>
          <c:y val="1.0895858138744855E-2"/>
          <c:w val="0.8591194812048506"/>
          <c:h val="0.919153100152109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'Регистрация предпринимателей '!$C$1</c:f>
              <c:strCache>
                <c:ptCount val="1"/>
                <c:pt idx="0">
                  <c:v>Количество зарегистрированных ООО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2460167778849102E-3"/>
                  <c:y val="7.507626289303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241787798772345E-3"/>
                  <c:y val="5.497076460745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523333481962823E-3"/>
                  <c:y val="1.028265382583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755105940074162E-3"/>
                  <c:y val="4.6359649661576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427135900255089E-3"/>
                  <c:y val="1.045381027839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549823902468551E-3"/>
                  <c:y val="5.3310730854433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057853389117832E-3"/>
                  <c:y val="2.8125345486261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762791936757658E-3"/>
                  <c:y val="7.5980362049129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0787316771373067E-3"/>
                  <c:y val="1.28758788146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2001534262621894E-2"/>
                  <c:y val="4.625083063232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7561485160748698E-2"/>
                  <c:y val="8.3203328133125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1733888105551734E-3"/>
                  <c:y val="1.040041601664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3900150077841122E-3"/>
                  <c:y val="1.040025223056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B0F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'Регистрация предпринимателей '!$A$2:$A$14</c:f>
              <c:strCache>
                <c:ptCount val="1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Всего:</c:v>
                </c:pt>
              </c:strCache>
            </c:strRef>
          </c:cat>
          <c:val>
            <c:numRef>
              <c:f>'Регистрация предпринимателей '!$C$2:$C$14</c:f>
              <c:numCache>
                <c:formatCode>General</c:formatCode>
                <c:ptCount val="13"/>
                <c:pt idx="0">
                  <c:v>7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13</c:v>
                </c:pt>
                <c:pt idx="6">
                  <c:v>12</c:v>
                </c:pt>
                <c:pt idx="7">
                  <c:v>16</c:v>
                </c:pt>
                <c:pt idx="8">
                  <c:v>7</c:v>
                </c:pt>
                <c:pt idx="9">
                  <c:v>9</c:v>
                </c:pt>
                <c:pt idx="10">
                  <c:v>14</c:v>
                </c:pt>
                <c:pt idx="11">
                  <c:v>7</c:v>
                </c:pt>
                <c:pt idx="12">
                  <c:v>118</c:v>
                </c:pt>
              </c:numCache>
            </c:numRef>
          </c:val>
        </c:ser>
        <c:ser>
          <c:idx val="1"/>
          <c:order val="1"/>
          <c:tx>
            <c:strRef>
              <c:f>'Регистрация предпринимателей '!$B$1</c:f>
              <c:strCache>
                <c:ptCount val="1"/>
                <c:pt idx="0">
                  <c:v>Количество зарегистрированных ИП и КФХ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8.6226613605833221E-3"/>
                  <c:y val="-2.7890632020212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892951166403661E-2"/>
                  <c:y val="-5.8157528878290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563344376200599E-2"/>
                  <c:y val="-8.8422787875577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381531379275635E-3"/>
                  <c:y val="-5.6446057259336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461485073116541E-3"/>
                  <c:y val="-2.9550284373579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5186096124048568E-3"/>
                  <c:y val="-2.3614409764010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19060273563025E-2"/>
                  <c:y val="-3.8320399753508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5096993157871E-2"/>
                  <c:y val="-9.9709110348747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3600964476954285E-3"/>
                  <c:y val="-6.7732095110577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9502918722832387E-3"/>
                  <c:y val="-6.687746285342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225865787303629E-2"/>
                  <c:y val="-2.0800832033281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8.3399805967043408E-3"/>
                  <c:y val="-4.1601664066562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C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'Регистрация предпринимателей '!$A$2:$A$14</c:f>
              <c:strCache>
                <c:ptCount val="1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Всего:</c:v>
                </c:pt>
              </c:strCache>
            </c:strRef>
          </c:cat>
          <c:val>
            <c:numRef>
              <c:f>'Регистрация предпринимателей '!$B$2:$B$14</c:f>
              <c:numCache>
                <c:formatCode>General</c:formatCode>
                <c:ptCount val="13"/>
                <c:pt idx="0">
                  <c:v>16</c:v>
                </c:pt>
                <c:pt idx="1">
                  <c:v>13</c:v>
                </c:pt>
                <c:pt idx="2">
                  <c:v>14</c:v>
                </c:pt>
                <c:pt idx="3">
                  <c:v>18</c:v>
                </c:pt>
                <c:pt idx="4">
                  <c:v>14</c:v>
                </c:pt>
                <c:pt idx="5">
                  <c:v>19</c:v>
                </c:pt>
                <c:pt idx="6">
                  <c:v>26</c:v>
                </c:pt>
                <c:pt idx="7">
                  <c:v>32</c:v>
                </c:pt>
                <c:pt idx="8">
                  <c:v>25</c:v>
                </c:pt>
                <c:pt idx="9">
                  <c:v>31</c:v>
                </c:pt>
                <c:pt idx="10">
                  <c:v>27</c:v>
                </c:pt>
                <c:pt idx="11">
                  <c:v>40</c:v>
                </c:pt>
                <c:pt idx="12">
                  <c:v>275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2125056"/>
        <c:axId val="112126592"/>
        <c:axId val="0"/>
      </c:bar3DChart>
      <c:catAx>
        <c:axId val="112125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126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12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1250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583933719694461"/>
          <c:y val="0.36612510936132986"/>
          <c:w val="0.27945780267399467"/>
          <c:h val="0.3302916885389325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74" cy="497683"/>
          </a:xfrm>
          <a:prstGeom prst="rect">
            <a:avLst/>
          </a:prstGeom>
        </p:spPr>
        <p:txBody>
          <a:bodyPr vert="horz" lIns="91311" tIns="45655" rIns="91311" bIns="456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1" y="0"/>
            <a:ext cx="2930574" cy="497683"/>
          </a:xfrm>
          <a:prstGeom prst="rect">
            <a:avLst/>
          </a:prstGeom>
        </p:spPr>
        <p:txBody>
          <a:bodyPr vert="horz" lIns="91311" tIns="45655" rIns="91311" bIns="456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F1363B-E1DE-4E52-9A17-3EC4E62A4849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5" rIns="91311" bIns="4565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311" tIns="45655" rIns="91311" bIns="4565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242"/>
            <a:ext cx="2930574" cy="497682"/>
          </a:xfrm>
          <a:prstGeom prst="rect">
            <a:avLst/>
          </a:prstGeom>
        </p:spPr>
        <p:txBody>
          <a:bodyPr vert="horz" lIns="91311" tIns="45655" rIns="91311" bIns="456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1" y="9443242"/>
            <a:ext cx="2930574" cy="497682"/>
          </a:xfrm>
          <a:prstGeom prst="rect">
            <a:avLst/>
          </a:prstGeom>
        </p:spPr>
        <p:txBody>
          <a:bodyPr vert="horz" lIns="91311" tIns="45655" rIns="91311" bIns="456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587536-B58A-4F5F-A59F-35C9A28A4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30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1529"/>
            <a:fld id="{C79F180E-08EE-4FCC-B77B-DBA4B6E3E9A6}" type="slidenum">
              <a:rPr lang="ru-RU" altLang="ru-RU"/>
              <a:pPr defTabSz="911529"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490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29762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1" tIns="45655" rIns="91311" bIns="45655" anchor="b"/>
          <a:lstStyle/>
          <a:p>
            <a:pPr algn="r" defTabSz="911529"/>
            <a:fld id="{11D0A688-5A68-47FF-8EE6-3932E9C1988C}" type="slidenum">
              <a:rPr lang="ru-RU" altLang="ru-RU" sz="1200"/>
              <a:pPr algn="r" defTabSz="911529"/>
              <a:t>3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335079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29762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1" tIns="45655" rIns="91311" bIns="45655" anchor="b"/>
          <a:lstStyle/>
          <a:p>
            <a:pPr algn="r" defTabSz="911529"/>
            <a:fld id="{11D0A688-5A68-47FF-8EE6-3932E9C1988C}" type="slidenum">
              <a:rPr lang="ru-RU" altLang="ru-RU" sz="1200"/>
              <a:pPr algn="r" defTabSz="911529"/>
              <a:t>5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335079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C2D8F07C-C16A-4F61-A63B-670732F281D8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38B404-FD97-424B-8F90-18FC28FA13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53DD0-033D-4DAB-AEFA-22652832CDF4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4C99A-3E0B-4FA4-A4CA-04CB31923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A8025-21A8-420A-8C29-1D92E2DE9C91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9F1D8-D771-4B74-A27F-B6354F9196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85AB6-C1D9-4288-8915-EE73153EDDA6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C37F8-E608-488A-BF3D-A03D394C33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FD31E9-8D54-42AD-97C2-F974F4B2B9CF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F4899-853B-474F-96D8-A6A9B548C9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F4221-AE40-43E0-A36B-DE254D5F3AEA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EA711-66C8-4655-A6AE-1036476F6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C2FBA89-DAAA-46DC-8D53-1A7463471152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9A44502-F9CE-4A7E-916C-082B35AADF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60D9A2C1-EF16-4F1A-9EA2-9785132B96E4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117BE62-5EA1-492B-ACDE-F2C83F22CC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255F3-9D39-4AB5-80DA-531841F6AC67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38D2C-6A2D-4DD0-B511-D4D599762E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B9DEB-F4A9-48AE-B494-50744AF9E5A5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5266B-C376-4A00-A44B-C4BAEE9560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D0564-85BA-4203-A559-23E62503227D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8B2EF-8FC0-4664-9678-E70C5C9E36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9D4C6A5-88C7-4C9F-9894-24342036014D}" type="datetime1">
              <a:rPr lang="ru-RU" smtClean="0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5678BE-C0DB-4A4D-B929-A77F45C3F1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chart" Target="../charts/chart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27088"/>
            <a:ext cx="914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0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4924" y="0"/>
            <a:ext cx="7839076" cy="730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endParaRPr lang="ru-RU" sz="2800" b="1" dirty="0" smtClean="0"/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rgbClr val="BCE7FC"/>
              </a:solidFill>
            </a:endParaRPr>
          </a:p>
          <a:p>
            <a:pPr algn="ctr"/>
            <a:endParaRPr lang="en-US" sz="2900" b="1" dirty="0" smtClean="0">
              <a:solidFill>
                <a:srgbClr val="BCE7FC"/>
              </a:solidFill>
            </a:endParaRPr>
          </a:p>
          <a:p>
            <a:pPr algn="ctr"/>
            <a:endParaRPr lang="ru-RU" sz="3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ru-RU" sz="4000" dirty="0"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ru-RU" sz="2400" dirty="0"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62925" y="0"/>
            <a:ext cx="773811" cy="36803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4841" y="5133974"/>
            <a:ext cx="84495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ALS Sector Bold" pitchFamily="50" charset="0"/>
                <a:cs typeface="ALS Sector Bold" pitchFamily="50" charset="0"/>
              </a:rPr>
              <a:t>Воробьёв Анатолий Анатольевич  </a:t>
            </a:r>
          </a:p>
          <a:p>
            <a:endParaRPr lang="ru-RU" sz="1200" b="1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ALS Sector Bold" pitchFamily="50" charset="0"/>
                <a:cs typeface="ALS Sector Bold" pitchFamily="50" charset="0"/>
              </a:rPr>
              <a:t>заместитель Губернатора Курганской области – директор Департамента строительства,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ALS Sector Bold" pitchFamily="50" charset="0"/>
                <a:cs typeface="ALS Sector Bold" pitchFamily="50" charset="0"/>
              </a:rPr>
              <a:t>госэкспертизы и жилищно-коммунального хозяйства Курганской области –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ALS Sector Bold" pitchFamily="50" charset="0"/>
                <a:cs typeface="ALS Sector Bold" pitchFamily="50" charset="0"/>
              </a:rPr>
              <a:t>куратор регионального проекта</a:t>
            </a:r>
          </a:p>
          <a:p>
            <a:pPr algn="just"/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7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38D2C-6A2D-4DD0-B511-D4D599762E3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35"/>
            <a:ext cx="9144000" cy="68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hart 3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09550"/>
            <a:ext cx="8449584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rgbClr val="0062AC"/>
              </a:solidFill>
              <a:latin typeface="ALS Sector Bold" pitchFamily="50" charset="0"/>
              <a:cs typeface="ALS Sector Bold" pitchFamily="50" charset="0"/>
            </a:endParaRPr>
          </a:p>
          <a:p>
            <a:pPr algn="ctr"/>
            <a:r>
              <a:rPr lang="ru-RU" sz="2800" b="1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               Целевые показатели нацпроекта  </a:t>
            </a:r>
          </a:p>
          <a:p>
            <a:pPr algn="ctr"/>
            <a:r>
              <a:rPr lang="ru-RU" sz="2800" b="1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на 2019 год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pPr algn="just"/>
            <a:endParaRPr lang="ru-RU" sz="2000" b="1" u="sng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pPr algn="just"/>
            <a:endParaRPr lang="ru-RU" sz="2000" b="1" u="sng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pPr algn="just"/>
            <a:endParaRPr lang="ru-RU" sz="2300" b="1" u="sng" dirty="0" smtClean="0">
              <a:solidFill>
                <a:schemeClr val="accent2"/>
              </a:solidFill>
            </a:endParaRPr>
          </a:p>
          <a:p>
            <a:pPr algn="just"/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1695451"/>
            <a:ext cx="819150" cy="10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1533525"/>
            <a:ext cx="7696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Увеличение доли автомобильных дорог регионального или</a:t>
            </a:r>
            <a:r>
              <a:rPr lang="en-US" b="1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 </a:t>
            </a:r>
            <a:r>
              <a:rPr lang="ru-RU" b="1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 межмуниципального значения Курганской области,</a:t>
            </a:r>
          </a:p>
          <a:p>
            <a:pPr algn="just"/>
            <a:r>
              <a:rPr lang="ru-RU" b="1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соответствующих нормативным требованиям, в их общей протяженности,</a:t>
            </a:r>
          </a:p>
          <a:p>
            <a:pPr algn="just"/>
            <a:r>
              <a:rPr lang="ru-RU" sz="2000" b="1" u="sng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до 45,2%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7750" y="3209925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Доведение в Курганской агломерации доли автомобильных дорог, соответствующих нормативным требованиям, </a:t>
            </a:r>
          </a:p>
          <a:p>
            <a:pPr algn="just"/>
            <a:r>
              <a:rPr lang="ru-RU" b="1" u="sng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до 85%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350" y="3190875"/>
            <a:ext cx="876300" cy="95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28700" y="4343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Снижение режима перегрузки на автомобильных дорогах регионального значения </a:t>
            </a:r>
          </a:p>
          <a:p>
            <a:pPr algn="just"/>
            <a:r>
              <a:rPr lang="ru-RU" sz="2000" b="1" u="sng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на 10%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5476875"/>
            <a:ext cx="7696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Снижение количества мест концентрации ДТП на дорожной сети </a:t>
            </a:r>
            <a:r>
              <a:rPr lang="ru-RU" sz="2000" b="1" u="sng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в два раза (от 18 мест в 2017г.)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825" y="5481638"/>
            <a:ext cx="7762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52938"/>
            <a:ext cx="10572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0"/>
            <a:ext cx="19383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-17522"/>
            <a:ext cx="9143999" cy="687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88582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2AC"/>
                </a:solidFill>
                <a:latin typeface="ALS Sector Bold" pitchFamily="50" charset="0"/>
                <a:cs typeface="ALS Sector Bold" pitchFamily="50" charset="0"/>
              </a:rPr>
              <a:t>     Программа работ на 2019 год</a:t>
            </a:r>
            <a:endParaRPr lang="en-US" sz="2400" b="1" dirty="0" smtClean="0">
              <a:solidFill>
                <a:srgbClr val="0062AC"/>
              </a:solidFill>
              <a:latin typeface="ALS Sector Bold" pitchFamily="50" charset="0"/>
              <a:cs typeface="ALS Sector Bold" pitchFamily="50" charset="0"/>
            </a:endParaRPr>
          </a:p>
          <a:p>
            <a:pPr algn="just"/>
            <a:endParaRPr lang="ru-RU" sz="20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7749" y="1063685"/>
          <a:ext cx="7248526" cy="5454473"/>
        </p:xfrm>
        <a:graphic>
          <a:graphicData uri="http://schemas.openxmlformats.org/drawingml/2006/table">
            <a:tbl>
              <a:tblPr/>
              <a:tblGrid>
                <a:gridCol w="497156"/>
                <a:gridCol w="4713033"/>
                <a:gridCol w="2038337"/>
              </a:tblGrid>
              <a:tr h="520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№ </a:t>
                      </a:r>
                      <a:r>
                        <a:rPr lang="ru-RU" sz="1100" kern="50" dirty="0" err="1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п</a:t>
                      </a:r>
                      <a:r>
                        <a:rPr lang="ru-RU" sz="1100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/</a:t>
                      </a:r>
                      <a:r>
                        <a:rPr lang="ru-RU" sz="1100" kern="50" dirty="0" err="1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п</a:t>
                      </a:r>
                      <a:endParaRPr lang="ru-RU" sz="1100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Наименование объекта</a:t>
                      </a:r>
                    </a:p>
                  </a:txBody>
                  <a:tcPr marL="49069" marR="4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Протяженность участка ремонта, км</a:t>
                      </a:r>
                    </a:p>
                  </a:txBody>
                  <a:tcPr marL="49069" marR="4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Regular" pitchFamily="50" charset="0"/>
                          <a:ea typeface="Lucida Sans Unicode"/>
                          <a:cs typeface="ALS Sector Regular" pitchFamily="50" charset="0"/>
                        </a:rPr>
                        <a:t>Региональная дорожная сеть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1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Курган - Звериноголовское (до границы Казахстана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) 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44,8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2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«Иртыш» - Шумиха - Усть-Уйское - граница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Казахстана 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40,0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3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Курган – Куртамыш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– Целинное 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38,3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ru-RU" sz="12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ИТОГО	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123,1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latin typeface="ALS Sector Regular" pitchFamily="50" charset="0"/>
                          <a:ea typeface="Lucida Sans Unicode"/>
                          <a:cs typeface="ALS Sector Regular" pitchFamily="50" charset="0"/>
                        </a:rPr>
                        <a:t>Улично-дорожная</a:t>
                      </a:r>
                      <a:r>
                        <a:rPr lang="ru-RU" sz="1100" b="1" kern="50" baseline="0" dirty="0" smtClean="0">
                          <a:latin typeface="ALS Sector Regular" pitchFamily="50" charset="0"/>
                          <a:ea typeface="Lucida Sans Unicode"/>
                          <a:cs typeface="ALS Sector Regular" pitchFamily="50" charset="0"/>
                        </a:rPr>
                        <a:t> сеть </a:t>
                      </a:r>
                      <a:r>
                        <a:rPr lang="ru-RU" sz="1100" b="1" kern="50" dirty="0" smtClean="0">
                          <a:latin typeface="ALS Sector Regular" pitchFamily="50" charset="0"/>
                          <a:ea typeface="Lucida Sans Unicode"/>
                          <a:cs typeface="ALS Sector Regular" pitchFamily="50" charset="0"/>
                        </a:rPr>
                        <a:t>г. Кургана</a:t>
                      </a:r>
                      <a:endParaRPr lang="ru-RU" sz="1100" b="1" kern="50" dirty="0">
                        <a:latin typeface="ALS Sector Regular" pitchFamily="50" charset="0"/>
                        <a:ea typeface="Lucida Sans Unicode"/>
                        <a:cs typeface="ALS Sector Regular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1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Проспект Маршала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Голикова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3,3</a:t>
                      </a:r>
                      <a:endParaRPr lang="ru-RU" sz="12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2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Проспект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Конституции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6,6</a:t>
                      </a:r>
                      <a:endParaRPr lang="ru-RU" sz="12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3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Шадринский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тракт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5,6</a:t>
                      </a:r>
                      <a:endParaRPr lang="ru-RU" sz="12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4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Улица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Пролетарская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1,7</a:t>
                      </a:r>
                      <a:endParaRPr lang="ru-RU" sz="12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5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Улица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Омская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7,4</a:t>
                      </a:r>
                      <a:endParaRPr lang="ru-RU" sz="12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6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Улица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Мостостроителей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2,9</a:t>
                      </a:r>
                      <a:endParaRPr lang="ru-RU" sz="12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7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Автодорога Курган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– Садовое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2,9</a:t>
                      </a:r>
                      <a:endParaRPr lang="ru-RU" sz="12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8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Улица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Сибирская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1,1</a:t>
                      </a:r>
                      <a:endParaRPr lang="ru-RU" sz="12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9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Обустройство светофорных объектов 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b="1" dirty="0">
                        <a:latin typeface="ALS Sector Bold" pitchFamily="50" charset="0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10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Реконструкция путепровода по пр. Машиностроителей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b="1" dirty="0">
                        <a:latin typeface="ALS Sector Bold" pitchFamily="50" charset="0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ИТОГО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31,5</a:t>
                      </a:r>
                      <a:endParaRPr lang="ru-RU" sz="12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Regular" pitchFamily="50" charset="0"/>
                          <a:ea typeface="Lucida Sans Unicode"/>
                          <a:cs typeface="ALS Sector Regular" pitchFamily="50" charset="0"/>
                        </a:rPr>
                        <a:t>Улично-дорожная сеть с. Кетово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1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Улица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Советская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0,7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2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Улица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Ленина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1,0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3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Улица </a:t>
                      </a:r>
                      <a:r>
                        <a:rPr lang="ru-RU" sz="11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Космонавтов</a:t>
                      </a:r>
                      <a:endParaRPr lang="ru-RU" sz="11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1,8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ИТОГО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3,5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ВСЕГО за 2019 год</a:t>
                      </a: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latin typeface="ALS Sector Bold" pitchFamily="50" charset="0"/>
                          <a:ea typeface="Lucida Sans Unicode"/>
                          <a:cs typeface="ALS Sector Bold" pitchFamily="50" charset="0"/>
                        </a:rPr>
                        <a:t>158,1</a:t>
                      </a:r>
                      <a:endParaRPr lang="ru-RU" sz="1400" b="1" kern="50" dirty="0">
                        <a:latin typeface="ALS Sector Bold" pitchFamily="50" charset="0"/>
                        <a:ea typeface="Lucida Sans Unicode"/>
                        <a:cs typeface="ALS Sector Bold" pitchFamily="50" charset="0"/>
                      </a:endParaRPr>
                    </a:p>
                  </a:txBody>
                  <a:tcPr marL="49069" marR="49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023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2735"/>
            <a:ext cx="9144000" cy="687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hart 3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4841" y="1628775"/>
            <a:ext cx="844958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3200" b="1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endParaRPr lang="ru-RU" sz="1100" b="1" dirty="0" smtClean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  <a:p>
            <a:pPr algn="just"/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5625" y="3867149"/>
            <a:ext cx="509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LS Sector Regular" pitchFamily="50" charset="0"/>
                <a:cs typeface="ALS Sector Regular" pitchFamily="50" charset="0"/>
              </a:rPr>
              <a:t>https://vk.com/bkadkurgan</a:t>
            </a:r>
            <a:r>
              <a:rPr lang="ru-RU" sz="2000" b="1" dirty="0" smtClean="0">
                <a:solidFill>
                  <a:srgbClr val="0070C0"/>
                </a:solidFill>
                <a:latin typeface="ALS Sector Regular" pitchFamily="50" charset="0"/>
                <a:cs typeface="ALS Sector Regular" pitchFamily="50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" y="907255"/>
            <a:ext cx="2590800" cy="182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990851" y="1219201"/>
            <a:ext cx="4991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LS Sector Regular" pitchFamily="50" charset="0"/>
                <a:cs typeface="ALS Sector Regular" pitchFamily="50" charset="0"/>
              </a:rPr>
              <a:t>http://gkh.kurganobl.ru/?page_id=7388</a:t>
            </a:r>
            <a:endParaRPr lang="ru-RU" sz="2000" b="1" dirty="0" smtClean="0">
              <a:solidFill>
                <a:srgbClr val="0070C0"/>
              </a:solidFill>
              <a:latin typeface="ALS Sector Regular" pitchFamily="50" charset="0"/>
              <a:cs typeface="ALS Sector Regular" pitchFamily="50" charset="0"/>
            </a:endParaRPr>
          </a:p>
          <a:p>
            <a:endParaRPr lang="ru-RU" sz="2000" b="1" dirty="0">
              <a:solidFill>
                <a:srgbClr val="0070C0"/>
              </a:solidFill>
              <a:latin typeface="ALS Sector Bold" pitchFamily="50" charset="0"/>
              <a:cs typeface="ALS Sector Bold" pitchFamily="50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6" cstate="print"/>
          <a:srcRect l="31588" t="6838" r="24639" b="29060"/>
          <a:stretch>
            <a:fillRect/>
          </a:stretch>
        </p:blipFill>
        <p:spPr bwMode="auto">
          <a:xfrm>
            <a:off x="395287" y="3252787"/>
            <a:ext cx="2600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2735"/>
            <a:ext cx="9144000" cy="68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38D2C-6A2D-4DD0-B511-D4D599762E3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523"/>
            <a:ext cx="9144000" cy="687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2_Пиксел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_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2_Пиксел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5004</TotalTime>
  <Words>236</Words>
  <Application>Microsoft Office PowerPoint</Application>
  <PresentationFormat>Экран (4:3)</PresentationFormat>
  <Paragraphs>113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Рябинин</dc:creator>
  <cp:lastModifiedBy>Жанна В. Чумакова</cp:lastModifiedBy>
  <cp:revision>578</cp:revision>
  <cp:lastPrinted>2015-03-03T10:09:10Z</cp:lastPrinted>
  <dcterms:created xsi:type="dcterms:W3CDTF">2015-03-03T06:12:46Z</dcterms:created>
  <dcterms:modified xsi:type="dcterms:W3CDTF">2019-04-22T12:29:31Z</dcterms:modified>
</cp:coreProperties>
</file>